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725" r:id="rId2"/>
    <p:sldMasterId id="2147483726" r:id="rId3"/>
    <p:sldMasterId id="2147483765" r:id="rId4"/>
  </p:sldMasterIdLst>
  <p:notesMasterIdLst>
    <p:notesMasterId r:id="rId25"/>
  </p:notesMasterIdLst>
  <p:handoutMasterIdLst>
    <p:handoutMasterId r:id="rId26"/>
  </p:handoutMasterIdLst>
  <p:sldIdLst>
    <p:sldId id="256" r:id="rId5"/>
    <p:sldId id="543" r:id="rId6"/>
    <p:sldId id="546" r:id="rId7"/>
    <p:sldId id="547" r:id="rId8"/>
    <p:sldId id="542" r:id="rId9"/>
    <p:sldId id="549" r:id="rId10"/>
    <p:sldId id="550" r:id="rId11"/>
    <p:sldId id="541" r:id="rId12"/>
    <p:sldId id="400" r:id="rId13"/>
    <p:sldId id="540" r:id="rId14"/>
    <p:sldId id="398" r:id="rId15"/>
    <p:sldId id="554" r:id="rId16"/>
    <p:sldId id="553" r:id="rId17"/>
    <p:sldId id="555" r:id="rId18"/>
    <p:sldId id="556" r:id="rId19"/>
    <p:sldId id="557" r:id="rId20"/>
    <p:sldId id="562" r:id="rId21"/>
    <p:sldId id="559" r:id="rId22"/>
    <p:sldId id="560" r:id="rId23"/>
    <p:sldId id="563" r:id="rId24"/>
  </p:sldIdLst>
  <p:sldSz cx="9906000" cy="6858000" type="A4"/>
  <p:notesSz cx="6805613" cy="99393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accent2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accent2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accent2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accent2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accent2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accent2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accent2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accent2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accent2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00A8EB"/>
    <a:srgbClr val="003082"/>
    <a:srgbClr val="33CC33"/>
    <a:srgbClr val="FFF05F"/>
    <a:srgbClr val="DC241F"/>
    <a:srgbClr val="969696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40" autoAdjust="0"/>
    <p:restoredTop sz="94331" autoAdjust="0"/>
  </p:normalViewPr>
  <p:slideViewPr>
    <p:cSldViewPr>
      <p:cViewPr>
        <p:scale>
          <a:sx n="75" d="100"/>
          <a:sy n="75" d="100"/>
        </p:scale>
        <p:origin x="-812" y="-4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F2DB31-1BF7-4FF1-83A8-F02801666864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F7417A0E-C29A-42A7-AAF0-14ADBC4D80ED}">
      <dgm:prSet phldrT="[Tekst]" custT="1"/>
      <dgm:spPr>
        <a:noFill/>
        <a:ln>
          <a:solidFill>
            <a:schemeClr val="bg2"/>
          </a:solidFill>
        </a:ln>
      </dgm:spPr>
      <dgm:t>
        <a:bodyPr/>
        <a:lstStyle/>
        <a:p>
          <a:r>
            <a:rPr lang="en-US" sz="1500" b="0" dirty="0" smtClean="0">
              <a:solidFill>
                <a:srgbClr val="003082"/>
              </a:solidFill>
            </a:rPr>
            <a:t>100 new ATMs branded </a:t>
          </a:r>
          <a:r>
            <a:rPr lang="pl-PL" sz="1500" b="0" dirty="0" smtClean="0">
              <a:solidFill>
                <a:srgbClr val="003082"/>
              </a:solidFill>
            </a:rPr>
            <a:t/>
          </a:r>
          <a:br>
            <a:rPr lang="pl-PL" sz="1500" b="0" dirty="0" smtClean="0">
              <a:solidFill>
                <a:srgbClr val="003082"/>
              </a:solidFill>
            </a:rPr>
          </a:br>
          <a:r>
            <a:rPr lang="en-US" sz="1500" b="0" dirty="0" smtClean="0">
              <a:solidFill>
                <a:srgbClr val="003082"/>
              </a:solidFill>
            </a:rPr>
            <a:t>with </a:t>
          </a:r>
          <a:r>
            <a:rPr lang="en-US" sz="1500" b="0" dirty="0" err="1" smtClean="0">
              <a:solidFill>
                <a:srgbClr val="003082"/>
              </a:solidFill>
            </a:rPr>
            <a:t>Citi</a:t>
          </a:r>
          <a:r>
            <a:rPr lang="en-US" sz="1500" b="0" dirty="0" smtClean="0">
              <a:solidFill>
                <a:srgbClr val="003082"/>
              </a:solidFill>
            </a:rPr>
            <a:t> </a:t>
          </a:r>
          <a:r>
            <a:rPr lang="en-US" sz="1500" b="0" dirty="0" err="1" smtClean="0">
              <a:solidFill>
                <a:srgbClr val="003082"/>
              </a:solidFill>
            </a:rPr>
            <a:t>Handlowy</a:t>
          </a:r>
          <a:endParaRPr lang="pl-PL" sz="1500" b="0" dirty="0" smtClean="0">
            <a:solidFill>
              <a:schemeClr val="accent2"/>
            </a:solidFill>
            <a:latin typeface="+mn-lt"/>
          </a:endParaRPr>
        </a:p>
      </dgm:t>
    </dgm:pt>
    <dgm:pt modelId="{1F9A908B-CB12-4936-A1CE-BA9CFA852C2E}" type="parTrans" cxnId="{FB174EDA-B648-40E4-AEF3-6644D781CB04}">
      <dgm:prSet/>
      <dgm:spPr/>
      <dgm:t>
        <a:bodyPr/>
        <a:lstStyle/>
        <a:p>
          <a:endParaRPr lang="pl-PL"/>
        </a:p>
      </dgm:t>
    </dgm:pt>
    <dgm:pt modelId="{826A3CC9-04D3-4A9D-8847-2BBB85986E56}" type="sibTrans" cxnId="{FB174EDA-B648-40E4-AEF3-6644D781CB04}">
      <dgm:prSet/>
      <dgm:spPr/>
      <dgm:t>
        <a:bodyPr/>
        <a:lstStyle/>
        <a:p>
          <a:endParaRPr lang="pl-PL"/>
        </a:p>
      </dgm:t>
    </dgm:pt>
    <dgm:pt modelId="{791CE2DC-C901-4B02-86DC-9CC1FAF481FC}">
      <dgm:prSet phldrT="[Tekst]" custT="1"/>
      <dgm:spPr>
        <a:noFill/>
        <a:ln>
          <a:solidFill>
            <a:schemeClr val="bg2"/>
          </a:solidFill>
        </a:ln>
      </dgm:spPr>
      <dgm:t>
        <a:bodyPr/>
        <a:lstStyle/>
        <a:p>
          <a:pPr algn="ctr"/>
          <a:r>
            <a:rPr lang="en-US" sz="1500" b="0" dirty="0" smtClean="0">
              <a:solidFill>
                <a:srgbClr val="003082"/>
              </a:solidFill>
            </a:rPr>
            <a:t>Citibank-Plus credit card</a:t>
          </a:r>
          <a:r>
            <a:rPr lang="en-US" sz="1500" b="0" dirty="0" smtClean="0"/>
            <a:t> </a:t>
          </a:r>
          <a:r>
            <a:rPr lang="en-US" sz="1500" b="0" dirty="0" smtClean="0">
              <a:solidFill>
                <a:srgbClr val="003082"/>
              </a:solidFill>
            </a:rPr>
            <a:t>points of sale increased </a:t>
          </a:r>
          <a:r>
            <a:rPr lang="pl-PL" sz="1500" b="0" dirty="0" smtClean="0">
              <a:solidFill>
                <a:srgbClr val="003082"/>
              </a:solidFill>
            </a:rPr>
            <a:t/>
          </a:r>
          <a:br>
            <a:rPr lang="pl-PL" sz="1500" b="0" dirty="0" smtClean="0">
              <a:solidFill>
                <a:srgbClr val="003082"/>
              </a:solidFill>
            </a:rPr>
          </a:br>
          <a:r>
            <a:rPr lang="en-US" sz="1500" b="0" dirty="0" smtClean="0">
              <a:solidFill>
                <a:srgbClr val="003082"/>
              </a:solidFill>
            </a:rPr>
            <a:t>f</a:t>
          </a:r>
          <a:r>
            <a:rPr lang="pl-PL" sz="1500" b="0" dirty="0" err="1" smtClean="0">
              <a:solidFill>
                <a:srgbClr val="003082"/>
              </a:solidFill>
            </a:rPr>
            <a:t>r</a:t>
          </a:r>
          <a:r>
            <a:rPr lang="en-US" sz="1500" b="0" dirty="0" err="1" smtClean="0">
              <a:solidFill>
                <a:srgbClr val="003082"/>
              </a:solidFill>
            </a:rPr>
            <a:t>om</a:t>
          </a:r>
          <a:r>
            <a:rPr lang="en-US" sz="1500" b="0" dirty="0" smtClean="0">
              <a:solidFill>
                <a:srgbClr val="003082"/>
              </a:solidFill>
            </a:rPr>
            <a:t> 80 to 160 in Polkomtel network</a:t>
          </a:r>
          <a:r>
            <a:rPr lang="pl-PL" sz="1500" b="0" dirty="0" smtClean="0">
              <a:solidFill>
                <a:schemeClr val="accent2"/>
              </a:solidFill>
              <a:latin typeface="+mn-lt"/>
            </a:rPr>
            <a:t/>
          </a:r>
          <a:br>
            <a:rPr lang="pl-PL" sz="1500" b="0" dirty="0" smtClean="0">
              <a:solidFill>
                <a:schemeClr val="accent2"/>
              </a:solidFill>
              <a:latin typeface="+mn-lt"/>
            </a:rPr>
          </a:br>
          <a:endParaRPr lang="pl-PL" sz="1500" b="0" dirty="0" smtClean="0">
            <a:solidFill>
              <a:schemeClr val="accent2"/>
            </a:solidFill>
            <a:latin typeface="+mn-lt"/>
          </a:endParaRPr>
        </a:p>
        <a:p>
          <a:pPr algn="l"/>
          <a:endParaRPr lang="pl-PL" sz="400" b="0" dirty="0" smtClean="0">
            <a:solidFill>
              <a:schemeClr val="accent2"/>
            </a:solidFill>
            <a:latin typeface="+mn-lt"/>
          </a:endParaRPr>
        </a:p>
      </dgm:t>
    </dgm:pt>
    <dgm:pt modelId="{A15ECCA8-0CB6-4697-AE30-6DE88C9163E4}" type="parTrans" cxnId="{D4B88AFD-C491-4AC7-8D98-13B515DB6A1F}">
      <dgm:prSet/>
      <dgm:spPr/>
      <dgm:t>
        <a:bodyPr/>
        <a:lstStyle/>
        <a:p>
          <a:endParaRPr lang="pl-PL"/>
        </a:p>
      </dgm:t>
    </dgm:pt>
    <dgm:pt modelId="{8E653398-C42D-4B72-BC58-22859DC861D8}" type="sibTrans" cxnId="{D4B88AFD-C491-4AC7-8D98-13B515DB6A1F}">
      <dgm:prSet/>
      <dgm:spPr/>
      <dgm:t>
        <a:bodyPr/>
        <a:lstStyle/>
        <a:p>
          <a:endParaRPr lang="pl-PL"/>
        </a:p>
      </dgm:t>
    </dgm:pt>
    <dgm:pt modelId="{4CEB2515-6875-421F-9F0C-D6D843A9F9ED}">
      <dgm:prSet phldrT="[Tekst]" custT="1"/>
      <dgm:spPr>
        <a:noFill/>
        <a:ln>
          <a:solidFill>
            <a:schemeClr val="bg2"/>
          </a:solidFill>
        </a:ln>
      </dgm:spPr>
      <dgm:t>
        <a:bodyPr/>
        <a:lstStyle/>
        <a:p>
          <a:r>
            <a:rPr lang="en-US" sz="1400" b="0" dirty="0" err="1" smtClean="0">
              <a:solidFill>
                <a:srgbClr val="003082"/>
              </a:solidFill>
            </a:rPr>
            <a:t>Citi</a:t>
          </a:r>
          <a:r>
            <a:rPr lang="en-US" sz="1400" b="0" dirty="0" smtClean="0">
              <a:solidFill>
                <a:srgbClr val="003082"/>
              </a:solidFill>
            </a:rPr>
            <a:t> </a:t>
          </a:r>
          <a:r>
            <a:rPr lang="en-US" sz="1400" b="0" dirty="0" err="1" smtClean="0">
              <a:solidFill>
                <a:srgbClr val="003082"/>
              </a:solidFill>
            </a:rPr>
            <a:t>Handlowy</a:t>
          </a:r>
          <a:r>
            <a:rPr lang="en-US" sz="1400" b="0" dirty="0" smtClean="0">
              <a:solidFill>
                <a:srgbClr val="003082"/>
              </a:solidFill>
            </a:rPr>
            <a:t> with the sale of credit cards on market centers</a:t>
          </a:r>
          <a:r>
            <a:rPr lang="pl-PL" sz="1400" b="0" dirty="0" smtClean="0">
              <a:solidFill>
                <a:srgbClr val="003082"/>
              </a:solidFill>
            </a:rPr>
            <a:t>:</a:t>
          </a:r>
          <a:r>
            <a:rPr lang="en-US" sz="1400" b="0" dirty="0" smtClean="0">
              <a:solidFill>
                <a:srgbClr val="003082"/>
              </a:solidFill>
            </a:rPr>
            <a:t> Warsaw, Katowice, Krakow, Wroclaw,  Poznan</a:t>
          </a:r>
          <a:endParaRPr lang="pl-PL" sz="1400" b="0" dirty="0" smtClean="0">
            <a:solidFill>
              <a:schemeClr val="accent2"/>
            </a:solidFill>
            <a:latin typeface="+mn-lt"/>
          </a:endParaRPr>
        </a:p>
      </dgm:t>
    </dgm:pt>
    <dgm:pt modelId="{72C4BE94-4FD2-44A9-9A65-EE211C18E821}" type="parTrans" cxnId="{D10C4936-4A81-4979-8550-F550F944C530}">
      <dgm:prSet/>
      <dgm:spPr/>
      <dgm:t>
        <a:bodyPr/>
        <a:lstStyle/>
        <a:p>
          <a:endParaRPr lang="pl-PL"/>
        </a:p>
      </dgm:t>
    </dgm:pt>
    <dgm:pt modelId="{618281A9-2401-4DBC-A61C-3D4F82048EFC}" type="sibTrans" cxnId="{D10C4936-4A81-4979-8550-F550F944C530}">
      <dgm:prSet/>
      <dgm:spPr/>
      <dgm:t>
        <a:bodyPr/>
        <a:lstStyle/>
        <a:p>
          <a:endParaRPr lang="pl-PL"/>
        </a:p>
      </dgm:t>
    </dgm:pt>
    <dgm:pt modelId="{3A69C2B0-A1F4-43CA-9055-ECA5CEF9F94B}">
      <dgm:prSet phldrT="[Tekst]" custT="1"/>
      <dgm:spPr>
        <a:noFill/>
        <a:ln>
          <a:solidFill>
            <a:schemeClr val="bg2"/>
          </a:solidFill>
        </a:ln>
      </dgm:spPr>
      <dgm:t>
        <a:bodyPr/>
        <a:lstStyle/>
        <a:p>
          <a:r>
            <a:rPr lang="en-US" sz="1400" b="0" dirty="0" err="1" smtClean="0">
              <a:solidFill>
                <a:srgbClr val="003082"/>
              </a:solidFill>
            </a:rPr>
            <a:t>Citi</a:t>
          </a:r>
          <a:r>
            <a:rPr lang="en-US" sz="1400" b="0" dirty="0" smtClean="0">
              <a:solidFill>
                <a:srgbClr val="003082"/>
              </a:solidFill>
            </a:rPr>
            <a:t> </a:t>
          </a:r>
          <a:r>
            <a:rPr lang="en-US" sz="1400" b="0" dirty="0" err="1" smtClean="0">
              <a:solidFill>
                <a:srgbClr val="003082"/>
              </a:solidFill>
            </a:rPr>
            <a:t>Handlowy</a:t>
          </a:r>
          <a:r>
            <a:rPr lang="en-US" sz="1400" b="0" dirty="0" smtClean="0">
              <a:solidFill>
                <a:srgbClr val="003082"/>
              </a:solidFill>
            </a:rPr>
            <a:t> with the sale of Citibank-LOT credit card on the airports in Warsaw, Katowice, Krakow, Wroclaw, Gdansk, Poznan</a:t>
          </a:r>
          <a:endParaRPr lang="pl-PL" sz="1400" b="0" dirty="0">
            <a:solidFill>
              <a:schemeClr val="accent2"/>
            </a:solidFill>
          </a:endParaRPr>
        </a:p>
      </dgm:t>
    </dgm:pt>
    <dgm:pt modelId="{288B6553-7821-4878-B2C3-C2F43C7B8E13}" type="parTrans" cxnId="{89CD3BF9-12A3-4D76-BE6A-12F85D854BD1}">
      <dgm:prSet/>
      <dgm:spPr/>
      <dgm:t>
        <a:bodyPr/>
        <a:lstStyle/>
        <a:p>
          <a:endParaRPr lang="pl-PL"/>
        </a:p>
      </dgm:t>
    </dgm:pt>
    <dgm:pt modelId="{0735A9A2-1DC8-4136-8AB6-9B423963F5A6}" type="sibTrans" cxnId="{89CD3BF9-12A3-4D76-BE6A-12F85D854BD1}">
      <dgm:prSet/>
      <dgm:spPr/>
      <dgm:t>
        <a:bodyPr/>
        <a:lstStyle/>
        <a:p>
          <a:endParaRPr lang="pl-PL"/>
        </a:p>
      </dgm:t>
    </dgm:pt>
    <dgm:pt modelId="{BE3091ED-5D4B-4FBC-98BA-F94B921FDE14}" type="pres">
      <dgm:prSet presAssocID="{66F2DB31-1BF7-4FF1-83A8-F02801666864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DD78B0CA-722F-4ADD-A4C6-B2F8062D45F7}" type="pres">
      <dgm:prSet presAssocID="{66F2DB31-1BF7-4FF1-83A8-F02801666864}" presName="axisShape" presStyleLbl="bgShp" presStyleIdx="0" presStyleCnt="1"/>
      <dgm:spPr>
        <a:solidFill>
          <a:schemeClr val="accent1">
            <a:lumMod val="75000"/>
          </a:schemeClr>
        </a:solidFill>
      </dgm:spPr>
    </dgm:pt>
    <dgm:pt modelId="{569F9E37-3100-4A4B-AD1D-2B86188978D4}" type="pres">
      <dgm:prSet presAssocID="{66F2DB31-1BF7-4FF1-83A8-F02801666864}" presName="rect1" presStyleLbl="node1" presStyleIdx="0" presStyleCnt="4" custScaleX="98018" custScaleY="96409" custLinFactX="23582" custLinFactY="18031" custLinFactNeighborX="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77A4D5B1-9C37-44FD-AB54-66EBFFF7D4DE}" type="pres">
      <dgm:prSet presAssocID="{66F2DB31-1BF7-4FF1-83A8-F02801666864}" presName="rect2" presStyleLbl="node1" presStyleIdx="1" presStyleCnt="4" custScaleX="103301" custScaleY="102812" custLinFactNeighborX="5559" custLinFactNeighborY="97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C1A8B1F5-EEB5-435F-B0CA-40CA5B43349F}" type="pres">
      <dgm:prSet presAssocID="{66F2DB31-1BF7-4FF1-83A8-F02801666864}" presName="rect3" presStyleLbl="node1" presStyleIdx="2" presStyleCnt="4" custScaleX="104842" custScaleY="96788" custLinFactNeighborX="-2754" custLinFactNeighborY="-244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48859E86-FC20-4B36-B8F3-B26F4D43BE0D}" type="pres">
      <dgm:prSet presAssocID="{66F2DB31-1BF7-4FF1-83A8-F02801666864}" presName="rect4" presStyleLbl="node1" presStyleIdx="3" presStyleCnt="4" custScaleX="104141" custScaleY="96788" custLinFactX="-20604" custLinFactY="-19533" custLinFactNeighborX="-100000" custLinFactNeighborY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FB174EDA-B648-40E4-AEF3-6644D781CB04}" srcId="{66F2DB31-1BF7-4FF1-83A8-F02801666864}" destId="{F7417A0E-C29A-42A7-AAF0-14ADBC4D80ED}" srcOrd="0" destOrd="0" parTransId="{1F9A908B-CB12-4936-A1CE-BA9CFA852C2E}" sibTransId="{826A3CC9-04D3-4A9D-8847-2BBB85986E56}"/>
    <dgm:cxn modelId="{5B576E08-FF53-4F3D-BF71-09340A850054}" type="presOf" srcId="{791CE2DC-C901-4B02-86DC-9CC1FAF481FC}" destId="{77A4D5B1-9C37-44FD-AB54-66EBFFF7D4DE}" srcOrd="0" destOrd="0" presId="urn:microsoft.com/office/officeart/2005/8/layout/matrix2"/>
    <dgm:cxn modelId="{200C249B-E74A-4509-B0C4-149502F06718}" type="presOf" srcId="{F7417A0E-C29A-42A7-AAF0-14ADBC4D80ED}" destId="{569F9E37-3100-4A4B-AD1D-2B86188978D4}" srcOrd="0" destOrd="0" presId="urn:microsoft.com/office/officeart/2005/8/layout/matrix2"/>
    <dgm:cxn modelId="{89CD3BF9-12A3-4D76-BE6A-12F85D854BD1}" srcId="{66F2DB31-1BF7-4FF1-83A8-F02801666864}" destId="{3A69C2B0-A1F4-43CA-9055-ECA5CEF9F94B}" srcOrd="3" destOrd="0" parTransId="{288B6553-7821-4878-B2C3-C2F43C7B8E13}" sibTransId="{0735A9A2-1DC8-4136-8AB6-9B423963F5A6}"/>
    <dgm:cxn modelId="{34DB15C1-7B7B-4692-8403-7AB25C40DC4C}" type="presOf" srcId="{4CEB2515-6875-421F-9F0C-D6D843A9F9ED}" destId="{C1A8B1F5-EEB5-435F-B0CA-40CA5B43349F}" srcOrd="0" destOrd="0" presId="urn:microsoft.com/office/officeart/2005/8/layout/matrix2"/>
    <dgm:cxn modelId="{69EDC1D4-F073-4C87-B3EA-57DCE7E6B79C}" type="presOf" srcId="{66F2DB31-1BF7-4FF1-83A8-F02801666864}" destId="{BE3091ED-5D4B-4FBC-98BA-F94B921FDE14}" srcOrd="0" destOrd="0" presId="urn:microsoft.com/office/officeart/2005/8/layout/matrix2"/>
    <dgm:cxn modelId="{D4B88AFD-C491-4AC7-8D98-13B515DB6A1F}" srcId="{66F2DB31-1BF7-4FF1-83A8-F02801666864}" destId="{791CE2DC-C901-4B02-86DC-9CC1FAF481FC}" srcOrd="1" destOrd="0" parTransId="{A15ECCA8-0CB6-4697-AE30-6DE88C9163E4}" sibTransId="{8E653398-C42D-4B72-BC58-22859DC861D8}"/>
    <dgm:cxn modelId="{D10C4936-4A81-4979-8550-F550F944C530}" srcId="{66F2DB31-1BF7-4FF1-83A8-F02801666864}" destId="{4CEB2515-6875-421F-9F0C-D6D843A9F9ED}" srcOrd="2" destOrd="0" parTransId="{72C4BE94-4FD2-44A9-9A65-EE211C18E821}" sibTransId="{618281A9-2401-4DBC-A61C-3D4F82048EFC}"/>
    <dgm:cxn modelId="{FC37B1CF-F7EE-4723-B124-B56FC93727E1}" type="presOf" srcId="{3A69C2B0-A1F4-43CA-9055-ECA5CEF9F94B}" destId="{48859E86-FC20-4B36-B8F3-B26F4D43BE0D}" srcOrd="0" destOrd="0" presId="urn:microsoft.com/office/officeart/2005/8/layout/matrix2"/>
    <dgm:cxn modelId="{4FD0ECE0-76D9-4C5D-8ED2-1CE8167537EE}" type="presParOf" srcId="{BE3091ED-5D4B-4FBC-98BA-F94B921FDE14}" destId="{DD78B0CA-722F-4ADD-A4C6-B2F8062D45F7}" srcOrd="0" destOrd="0" presId="urn:microsoft.com/office/officeart/2005/8/layout/matrix2"/>
    <dgm:cxn modelId="{536F243A-6DF2-478D-A58C-2B5238A9CE11}" type="presParOf" srcId="{BE3091ED-5D4B-4FBC-98BA-F94B921FDE14}" destId="{569F9E37-3100-4A4B-AD1D-2B86188978D4}" srcOrd="1" destOrd="0" presId="urn:microsoft.com/office/officeart/2005/8/layout/matrix2"/>
    <dgm:cxn modelId="{925C3519-2CC5-428E-A3CC-FC9B0F191682}" type="presParOf" srcId="{BE3091ED-5D4B-4FBC-98BA-F94B921FDE14}" destId="{77A4D5B1-9C37-44FD-AB54-66EBFFF7D4DE}" srcOrd="2" destOrd="0" presId="urn:microsoft.com/office/officeart/2005/8/layout/matrix2"/>
    <dgm:cxn modelId="{1B00FDC4-E8E4-44AE-80DB-F418D8FA4B52}" type="presParOf" srcId="{BE3091ED-5D4B-4FBC-98BA-F94B921FDE14}" destId="{C1A8B1F5-EEB5-435F-B0CA-40CA5B43349F}" srcOrd="3" destOrd="0" presId="urn:microsoft.com/office/officeart/2005/8/layout/matrix2"/>
    <dgm:cxn modelId="{3D30754B-E0F9-43AB-98C4-5FCE571017E4}" type="presParOf" srcId="{BE3091ED-5D4B-4FBC-98BA-F94B921FDE14}" destId="{48859E86-FC20-4B36-B8F3-B26F4D43BE0D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78B0CA-722F-4ADD-A4C6-B2F8062D45F7}">
      <dsp:nvSpPr>
        <dsp:cNvPr id="0" name=""/>
        <dsp:cNvSpPr/>
      </dsp:nvSpPr>
      <dsp:spPr>
        <a:xfrm>
          <a:off x="2201061" y="0"/>
          <a:ext cx="5503878" cy="5503878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9F9E37-3100-4A4B-AD1D-2B86188978D4}">
      <dsp:nvSpPr>
        <dsp:cNvPr id="0" name=""/>
        <dsp:cNvSpPr/>
      </dsp:nvSpPr>
      <dsp:spPr>
        <a:xfrm>
          <a:off x="5301351" y="2995793"/>
          <a:ext cx="2157916" cy="2122493"/>
        </a:xfrm>
        <a:prstGeom prst="roundRect">
          <a:avLst/>
        </a:pr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smtClean="0">
              <a:solidFill>
                <a:srgbClr val="003082"/>
              </a:solidFill>
            </a:rPr>
            <a:t>100 new ATMs branded </a:t>
          </a:r>
          <a:r>
            <a:rPr lang="pl-PL" sz="1500" b="0" kern="1200" dirty="0" smtClean="0">
              <a:solidFill>
                <a:srgbClr val="003082"/>
              </a:solidFill>
            </a:rPr>
            <a:t/>
          </a:r>
          <a:br>
            <a:rPr lang="pl-PL" sz="1500" b="0" kern="1200" dirty="0" smtClean="0">
              <a:solidFill>
                <a:srgbClr val="003082"/>
              </a:solidFill>
            </a:rPr>
          </a:br>
          <a:r>
            <a:rPr lang="en-US" sz="1500" b="0" kern="1200" dirty="0" smtClean="0">
              <a:solidFill>
                <a:srgbClr val="003082"/>
              </a:solidFill>
            </a:rPr>
            <a:t>with </a:t>
          </a:r>
          <a:r>
            <a:rPr lang="en-US" sz="1500" b="0" kern="1200" dirty="0" err="1" smtClean="0">
              <a:solidFill>
                <a:srgbClr val="003082"/>
              </a:solidFill>
            </a:rPr>
            <a:t>Citi</a:t>
          </a:r>
          <a:r>
            <a:rPr lang="en-US" sz="1500" b="0" kern="1200" dirty="0" smtClean="0">
              <a:solidFill>
                <a:srgbClr val="003082"/>
              </a:solidFill>
            </a:rPr>
            <a:t> </a:t>
          </a:r>
          <a:r>
            <a:rPr lang="en-US" sz="1500" b="0" kern="1200" dirty="0" err="1" smtClean="0">
              <a:solidFill>
                <a:srgbClr val="003082"/>
              </a:solidFill>
            </a:rPr>
            <a:t>Handlowy</a:t>
          </a:r>
          <a:endParaRPr lang="pl-PL" sz="1500" b="0" kern="1200" dirty="0" smtClean="0">
            <a:solidFill>
              <a:schemeClr val="accent2"/>
            </a:solidFill>
            <a:latin typeface="+mn-lt"/>
          </a:endParaRPr>
        </a:p>
      </dsp:txBody>
      <dsp:txXfrm>
        <a:off x="5404963" y="3099405"/>
        <a:ext cx="1950692" cy="1915269"/>
      </dsp:txXfrm>
    </dsp:sp>
    <dsp:sp modelId="{77A4D5B1-9C37-44FD-AB54-66EBFFF7D4DE}">
      <dsp:nvSpPr>
        <dsp:cNvPr id="0" name=""/>
        <dsp:cNvSpPr/>
      </dsp:nvSpPr>
      <dsp:spPr>
        <a:xfrm>
          <a:off x="5231683" y="348351"/>
          <a:ext cx="2274224" cy="2263458"/>
        </a:xfrm>
        <a:prstGeom prst="roundRect">
          <a:avLst/>
        </a:pr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smtClean="0">
              <a:solidFill>
                <a:srgbClr val="003082"/>
              </a:solidFill>
            </a:rPr>
            <a:t>Citibank-Plus credit card</a:t>
          </a:r>
          <a:r>
            <a:rPr lang="en-US" sz="1500" b="0" kern="1200" dirty="0" smtClean="0"/>
            <a:t> </a:t>
          </a:r>
          <a:r>
            <a:rPr lang="en-US" sz="1500" b="0" kern="1200" dirty="0" smtClean="0">
              <a:solidFill>
                <a:srgbClr val="003082"/>
              </a:solidFill>
            </a:rPr>
            <a:t>points of sale increased </a:t>
          </a:r>
          <a:r>
            <a:rPr lang="pl-PL" sz="1500" b="0" kern="1200" dirty="0" smtClean="0">
              <a:solidFill>
                <a:srgbClr val="003082"/>
              </a:solidFill>
            </a:rPr>
            <a:t/>
          </a:r>
          <a:br>
            <a:rPr lang="pl-PL" sz="1500" b="0" kern="1200" dirty="0" smtClean="0">
              <a:solidFill>
                <a:srgbClr val="003082"/>
              </a:solidFill>
            </a:rPr>
          </a:br>
          <a:r>
            <a:rPr lang="en-US" sz="1500" b="0" kern="1200" dirty="0" smtClean="0">
              <a:solidFill>
                <a:srgbClr val="003082"/>
              </a:solidFill>
            </a:rPr>
            <a:t>f</a:t>
          </a:r>
          <a:r>
            <a:rPr lang="pl-PL" sz="1500" b="0" kern="1200" dirty="0" err="1" smtClean="0">
              <a:solidFill>
                <a:srgbClr val="003082"/>
              </a:solidFill>
            </a:rPr>
            <a:t>r</a:t>
          </a:r>
          <a:r>
            <a:rPr lang="en-US" sz="1500" b="0" kern="1200" dirty="0" err="1" smtClean="0">
              <a:solidFill>
                <a:srgbClr val="003082"/>
              </a:solidFill>
            </a:rPr>
            <a:t>om</a:t>
          </a:r>
          <a:r>
            <a:rPr lang="en-US" sz="1500" b="0" kern="1200" dirty="0" smtClean="0">
              <a:solidFill>
                <a:srgbClr val="003082"/>
              </a:solidFill>
            </a:rPr>
            <a:t> 80 to 160 in Polkomtel network</a:t>
          </a:r>
          <a:r>
            <a:rPr lang="pl-PL" sz="1500" b="0" kern="1200" dirty="0" smtClean="0">
              <a:solidFill>
                <a:schemeClr val="accent2"/>
              </a:solidFill>
              <a:latin typeface="+mn-lt"/>
            </a:rPr>
            <a:t/>
          </a:r>
          <a:br>
            <a:rPr lang="pl-PL" sz="1500" b="0" kern="1200" dirty="0" smtClean="0">
              <a:solidFill>
                <a:schemeClr val="accent2"/>
              </a:solidFill>
              <a:latin typeface="+mn-lt"/>
            </a:rPr>
          </a:br>
          <a:endParaRPr lang="pl-PL" sz="1500" b="0" kern="1200" dirty="0" smtClean="0">
            <a:solidFill>
              <a:schemeClr val="accent2"/>
            </a:solidFill>
            <a:latin typeface="+mn-lt"/>
          </a:endParaRPr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l-PL" sz="400" b="0" kern="1200" dirty="0" smtClean="0">
            <a:solidFill>
              <a:schemeClr val="accent2"/>
            </a:solidFill>
            <a:latin typeface="+mn-lt"/>
          </a:endParaRPr>
        </a:p>
      </dsp:txBody>
      <dsp:txXfrm>
        <a:off x="5342176" y="458844"/>
        <a:ext cx="2053238" cy="2042472"/>
      </dsp:txXfrm>
    </dsp:sp>
    <dsp:sp modelId="{C1A8B1F5-EEB5-435F-B0CA-40CA5B43349F}">
      <dsp:nvSpPr>
        <dsp:cNvPr id="0" name=""/>
        <dsp:cNvSpPr/>
      </dsp:nvSpPr>
      <dsp:spPr>
        <a:xfrm>
          <a:off x="2444882" y="2926125"/>
          <a:ext cx="2308150" cy="2130837"/>
        </a:xfrm>
        <a:prstGeom prst="roundRect">
          <a:avLst/>
        </a:pr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 smtClean="0">
              <a:solidFill>
                <a:srgbClr val="003082"/>
              </a:solidFill>
            </a:rPr>
            <a:t>Citi</a:t>
          </a:r>
          <a:r>
            <a:rPr lang="en-US" sz="1400" b="0" kern="1200" dirty="0" smtClean="0">
              <a:solidFill>
                <a:srgbClr val="003082"/>
              </a:solidFill>
            </a:rPr>
            <a:t> </a:t>
          </a:r>
          <a:r>
            <a:rPr lang="en-US" sz="1400" b="0" kern="1200" dirty="0" err="1" smtClean="0">
              <a:solidFill>
                <a:srgbClr val="003082"/>
              </a:solidFill>
            </a:rPr>
            <a:t>Handlowy</a:t>
          </a:r>
          <a:r>
            <a:rPr lang="en-US" sz="1400" b="0" kern="1200" dirty="0" smtClean="0">
              <a:solidFill>
                <a:srgbClr val="003082"/>
              </a:solidFill>
            </a:rPr>
            <a:t> with the sale of credit cards on market centers</a:t>
          </a:r>
          <a:r>
            <a:rPr lang="pl-PL" sz="1400" b="0" kern="1200" dirty="0" smtClean="0">
              <a:solidFill>
                <a:srgbClr val="003082"/>
              </a:solidFill>
            </a:rPr>
            <a:t>:</a:t>
          </a:r>
          <a:r>
            <a:rPr lang="en-US" sz="1400" b="0" kern="1200" dirty="0" smtClean="0">
              <a:solidFill>
                <a:srgbClr val="003082"/>
              </a:solidFill>
            </a:rPr>
            <a:t> Warsaw, Katowice, Krakow, Wroclaw,  Poznan</a:t>
          </a:r>
          <a:endParaRPr lang="pl-PL" sz="1400" b="0" kern="1200" dirty="0" smtClean="0">
            <a:solidFill>
              <a:schemeClr val="accent2"/>
            </a:solidFill>
            <a:latin typeface="+mn-lt"/>
          </a:endParaRPr>
        </a:p>
      </dsp:txBody>
      <dsp:txXfrm>
        <a:off x="2548901" y="3030144"/>
        <a:ext cx="2100112" cy="1922799"/>
      </dsp:txXfrm>
    </dsp:sp>
    <dsp:sp modelId="{48859E86-FC20-4B36-B8F3-B26F4D43BE0D}">
      <dsp:nvSpPr>
        <dsp:cNvPr id="0" name=""/>
        <dsp:cNvSpPr/>
      </dsp:nvSpPr>
      <dsp:spPr>
        <a:xfrm>
          <a:off x="2444893" y="348351"/>
          <a:ext cx="2292717" cy="2130837"/>
        </a:xfrm>
        <a:prstGeom prst="roundRect">
          <a:avLst/>
        </a:pr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 smtClean="0">
              <a:solidFill>
                <a:srgbClr val="003082"/>
              </a:solidFill>
            </a:rPr>
            <a:t>Citi</a:t>
          </a:r>
          <a:r>
            <a:rPr lang="en-US" sz="1400" b="0" kern="1200" dirty="0" smtClean="0">
              <a:solidFill>
                <a:srgbClr val="003082"/>
              </a:solidFill>
            </a:rPr>
            <a:t> </a:t>
          </a:r>
          <a:r>
            <a:rPr lang="en-US" sz="1400" b="0" kern="1200" dirty="0" err="1" smtClean="0">
              <a:solidFill>
                <a:srgbClr val="003082"/>
              </a:solidFill>
            </a:rPr>
            <a:t>Handlowy</a:t>
          </a:r>
          <a:r>
            <a:rPr lang="en-US" sz="1400" b="0" kern="1200" dirty="0" smtClean="0">
              <a:solidFill>
                <a:srgbClr val="003082"/>
              </a:solidFill>
            </a:rPr>
            <a:t> with the sale of Citibank-LOT credit card on the airports in Warsaw, Katowice, Krakow, Wroclaw, Gdansk, Poznan</a:t>
          </a:r>
          <a:endParaRPr lang="pl-PL" sz="1400" b="0" kern="1200" dirty="0">
            <a:solidFill>
              <a:schemeClr val="accent2"/>
            </a:solidFill>
          </a:endParaRPr>
        </a:p>
      </dsp:txBody>
      <dsp:txXfrm>
        <a:off x="2548912" y="452370"/>
        <a:ext cx="2084679" cy="1922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33" tIns="45766" rIns="91533" bIns="45766" numCol="1" anchor="t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33" tIns="45766" rIns="91533" bIns="45766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chemeClr val="tx1"/>
                </a:solidFill>
              </a:defRPr>
            </a:lvl1pPr>
          </a:lstStyle>
          <a:p>
            <a:fld id="{CCAF3371-FB3C-485C-A549-7DE0E9CA38EF}" type="datetimeFigureOut">
              <a:rPr lang="en-US" altLang="zh-CN"/>
              <a:pPr/>
              <a:t>1/5/2018</a:t>
            </a:fld>
            <a:endParaRPr lang="en-US" altLang="zh-CN"/>
          </a:p>
        </p:txBody>
      </p:sp>
      <p:sp>
        <p:nvSpPr>
          <p:cNvPr id="154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2450"/>
            <a:ext cx="29495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33" tIns="45766" rIns="91533" bIns="45766" numCol="1" anchor="b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154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450" y="9442450"/>
            <a:ext cx="29495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33" tIns="45766" rIns="91533" bIns="45766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chemeClr val="tx1"/>
                </a:solidFill>
              </a:defRPr>
            </a:lvl1pPr>
          </a:lstStyle>
          <a:p>
            <a:fld id="{00B894D9-6DD2-4F16-9701-F3350859614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56883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798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63" tIns="47833" rIns="95663" bIns="47833" numCol="1" anchor="t" anchorCtr="0" compatLnSpc="1">
            <a:prstTxWarp prst="textNoShape">
              <a:avLst/>
            </a:prstTxWarp>
          </a:bodyPr>
          <a:lstStyle>
            <a:lvl1pPr defTabSz="957263" eaLnBrk="1" hangingPunct="1">
              <a:defRPr sz="1300">
                <a:solidFill>
                  <a:schemeClr val="tx1"/>
                </a:solidFill>
              </a:defRPr>
            </a:lvl1pPr>
          </a:lstStyle>
          <a:p>
            <a:endParaRPr lang="pl-PL" altLang="zh-CN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4798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63" tIns="47833" rIns="95663" bIns="47833" numCol="1" anchor="t" anchorCtr="0" compatLnSpc="1">
            <a:prstTxWarp prst="textNoShape">
              <a:avLst/>
            </a:prstTxWarp>
          </a:bodyPr>
          <a:lstStyle>
            <a:lvl1pPr algn="r" defTabSz="957263" eaLnBrk="1" hangingPunct="1">
              <a:defRPr sz="1300">
                <a:solidFill>
                  <a:schemeClr val="tx1"/>
                </a:solidFill>
              </a:defRPr>
            </a:lvl1pPr>
          </a:lstStyle>
          <a:p>
            <a:endParaRPr lang="pl-PL" altLang="zh-CN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6125"/>
            <a:ext cx="5384800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3537" cy="447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63" tIns="47833" rIns="95663" bIns="478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2450"/>
            <a:ext cx="294798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63" tIns="47833" rIns="95663" bIns="47833" numCol="1" anchor="b" anchorCtr="0" compatLnSpc="1">
            <a:prstTxWarp prst="textNoShape">
              <a:avLst/>
            </a:prstTxWarp>
          </a:bodyPr>
          <a:lstStyle>
            <a:lvl1pPr defTabSz="957263" eaLnBrk="1" hangingPunct="1">
              <a:defRPr sz="1300">
                <a:solidFill>
                  <a:schemeClr val="tx1"/>
                </a:solidFill>
              </a:defRPr>
            </a:lvl1pPr>
          </a:lstStyle>
          <a:p>
            <a:endParaRPr lang="pl-PL" altLang="zh-CN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9442450"/>
            <a:ext cx="294798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663" tIns="47833" rIns="95663" bIns="47833" numCol="1" anchor="b" anchorCtr="0" compatLnSpc="1">
            <a:prstTxWarp prst="textNoShape">
              <a:avLst/>
            </a:prstTxWarp>
          </a:bodyPr>
          <a:lstStyle>
            <a:lvl1pPr algn="r" defTabSz="957263" eaLnBrk="1" hangingPunct="1">
              <a:defRPr sz="1300">
                <a:solidFill>
                  <a:schemeClr val="tx1"/>
                </a:solidFill>
              </a:defRPr>
            </a:lvl1pPr>
          </a:lstStyle>
          <a:p>
            <a:fld id="{0D3815F7-4A56-4796-B203-0BD830D06CA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77339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slide" Target="../slides/slide11.xml"/><Relationship Id="rId7" Type="http://schemas.openxmlformats.org/officeDocument/2006/relationships/image" Target="../media/image22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3.emf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slide" Target="../slides/slide9.xml"/><Relationship Id="rId7" Type="http://schemas.openxmlformats.org/officeDocument/2006/relationships/image" Target="../media/image22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3.emf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defTabSz="957263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6125" indent="-288925" algn="ctr" defTabSz="957263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6175" indent="-228600" algn="ctr" defTabSz="957263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4963" indent="-230188" algn="ctr" defTabSz="957263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62163" indent="-228600" algn="ctr" defTabSz="957263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9363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6563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33763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90963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2BE99E2D-40E5-467F-8303-A4A7A826312C}" type="slidenum">
              <a:rPr lang="en-US" altLang="zh-CN" sz="1300"/>
              <a:pPr algn="r"/>
              <a:t>1</a:t>
            </a:fld>
            <a:endParaRPr lang="en-US" altLang="zh-CN" sz="130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pl-PL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7"/>
          <p:cNvSpPr txBox="1">
            <a:spLocks noGrp="1" noChangeArrowheads="1"/>
          </p:cNvSpPr>
          <p:nvPr/>
        </p:nvSpPr>
        <p:spPr bwMode="auto">
          <a:xfrm>
            <a:off x="3856038" y="9442450"/>
            <a:ext cx="294798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41" tIns="47821" rIns="95641" bIns="47821" anchor="b"/>
          <a:lstStyle>
            <a:lvl1pPr algn="ctr" defTabSz="957263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6125" indent="-288925" algn="ctr" defTabSz="957263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6175" indent="-228600" algn="ctr" defTabSz="957263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4963" indent="-230188" algn="ctr" defTabSz="957263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62163" indent="-228600" algn="ctr" defTabSz="957263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9363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6563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33763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90963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0B244B2A-6BD7-4B6D-A250-9753EA52CE48}" type="slidenum">
              <a:rPr lang="en-US" altLang="zh-CN" sz="1300"/>
              <a:pPr algn="r" eaLnBrk="1" hangingPunct="1"/>
              <a:t>10</a:t>
            </a:fld>
            <a:endParaRPr lang="en-US" altLang="zh-CN" sz="1300"/>
          </a:p>
        </p:txBody>
      </p:sp>
      <p:sp>
        <p:nvSpPr>
          <p:cNvPr id="510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2788" y="746125"/>
            <a:ext cx="5384800" cy="3727450"/>
          </a:xfrm>
          <a:ln/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75" y="746125"/>
            <a:ext cx="5384800" cy="3727450"/>
          </a:xfrm>
          <a:ln/>
        </p:spPr>
      </p:sp>
      <p:graphicFrame>
        <p:nvGraphicFramePr>
          <p:cNvPr id="168963" name="Object 3"/>
          <p:cNvGraphicFramePr>
            <a:graphicFrameLocks noChangeAspect="1"/>
          </p:cNvGraphicFramePr>
          <p:nvPr/>
        </p:nvGraphicFramePr>
        <p:xfrm>
          <a:off x="769938" y="8921750"/>
          <a:ext cx="4256087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73" name="Worksheet" r:id="rId4" imgW="6201122" imgH="1210071" progId="Excel.Sheet.8">
                  <p:embed/>
                </p:oleObj>
              </mc:Choice>
              <mc:Fallback>
                <p:oleObj name="Worksheet" r:id="rId4" imgW="6201122" imgH="1210071" progId="Excel.Shee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8" y="8921750"/>
                        <a:ext cx="4256087" cy="83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8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236978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64" name="Object 4"/>
          <p:cNvGraphicFramePr>
            <a:graphicFrameLocks noChangeAspect="1"/>
          </p:cNvGraphicFramePr>
          <p:nvPr/>
        </p:nvGraphicFramePr>
        <p:xfrm>
          <a:off x="839788" y="4640263"/>
          <a:ext cx="5192712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74" name="Worksheet" r:id="rId6" imgW="6201122" imgH="1924294" progId="Excel.Sheet.8">
                  <p:embed/>
                </p:oleObj>
              </mc:Choice>
              <mc:Fallback>
                <p:oleObj name="Worksheet" r:id="rId6" imgW="6201122" imgH="1924294" progId="Excel.Shee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788" y="4640263"/>
                        <a:ext cx="5192712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8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236978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65" name="Object 5"/>
          <p:cNvGraphicFramePr>
            <a:graphicFrameLocks noChangeAspect="1"/>
          </p:cNvGraphicFramePr>
          <p:nvPr/>
        </p:nvGraphicFramePr>
        <p:xfrm>
          <a:off x="765175" y="6211888"/>
          <a:ext cx="3506788" cy="264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75" name="Worksheet" r:id="rId8" imgW="6315275" imgH="4762808" progId="Excel.Sheet.8">
                  <p:embed/>
                </p:oleObj>
              </mc:Choice>
              <mc:Fallback>
                <p:oleObj name="Worksheet" r:id="rId8" imgW="6315275" imgH="4762808" progId="Excel.Shee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" y="6211888"/>
                        <a:ext cx="3506788" cy="264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8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236978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966" name="Text Box 6"/>
          <p:cNvSpPr txBox="1">
            <a:spLocks noChangeArrowheads="1"/>
          </p:cNvSpPr>
          <p:nvPr/>
        </p:nvSpPr>
        <p:spPr bwMode="auto">
          <a:xfrm>
            <a:off x="4564063" y="6770688"/>
            <a:ext cx="1773237" cy="887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23697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3832" tIns="46918" rIns="93832" bIns="46918">
            <a:spAutoFit/>
          </a:bodyPr>
          <a:lstStyle>
            <a:lvl1pPr algn="ctr" defTabSz="939800">
              <a:defRPr sz="1400">
                <a:solidFill>
                  <a:schemeClr val="tx1"/>
                </a:solidFill>
                <a:latin typeface="Arial" charset="0"/>
              </a:defRPr>
            </a:lvl1pPr>
            <a:lvl2pPr marL="468313" algn="ctr" defTabSz="939800">
              <a:defRPr sz="1400">
                <a:solidFill>
                  <a:schemeClr val="tx1"/>
                </a:solidFill>
                <a:latin typeface="Arial" charset="0"/>
              </a:defRPr>
            </a:lvl2pPr>
            <a:lvl3pPr marL="939800" algn="ctr" defTabSz="93980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408113" algn="ctr" defTabSz="939800">
              <a:defRPr sz="1400">
                <a:solidFill>
                  <a:schemeClr val="tx1"/>
                </a:solidFill>
                <a:latin typeface="Arial" charset="0"/>
              </a:defRPr>
            </a:lvl4pPr>
            <a:lvl5pPr marL="1876425" algn="ctr" defTabSz="93980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333625" algn="ctr" defTabSz="939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790825" algn="ctr" defTabSz="939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248025" algn="ctr" defTabSz="939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705225" algn="ctr" defTabSz="939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buClr>
                <a:srgbClr val="FF6600"/>
              </a:buClr>
              <a:buFont typeface="Wingdings" pitchFamily="2" charset="2"/>
              <a:buChar char="q"/>
            </a:pPr>
            <a:r>
              <a:rPr lang="pl-PL" altLang="zh-CN" sz="1700">
                <a:solidFill>
                  <a:srgbClr val="236978"/>
                </a:solidFill>
              </a:rPr>
              <a:t> </a:t>
            </a:r>
            <a:r>
              <a:rPr lang="pl-PL" altLang="zh-CN" sz="1000">
                <a:solidFill>
                  <a:srgbClr val="236978"/>
                </a:solidFill>
              </a:rPr>
              <a:t>Wpływ na wynik 2003 sprzedaży PKO/ Handlowy PTE 59MM PLN</a:t>
            </a:r>
          </a:p>
          <a:p>
            <a:pPr algn="l" eaLnBrk="1" hangingPunct="1">
              <a:buClr>
                <a:srgbClr val="FF6600"/>
              </a:buClr>
              <a:buFont typeface="Wingdings" pitchFamily="2" charset="2"/>
              <a:buNone/>
            </a:pPr>
            <a:endParaRPr lang="en-US" altLang="zh-CN" sz="1700">
              <a:solidFill>
                <a:srgbClr val="236978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2788" y="746125"/>
            <a:ext cx="5384800" cy="3727450"/>
          </a:xfrm>
          <a:ln/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1200" y="746125"/>
            <a:ext cx="5381625" cy="3725863"/>
          </a:xfrm>
          <a:ln/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4538"/>
            <a:ext cx="5384800" cy="3727450"/>
          </a:xfrm>
          <a:ln/>
        </p:spPr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721225"/>
            <a:ext cx="4989513" cy="4473575"/>
          </a:xfrm>
        </p:spPr>
        <p:txBody>
          <a:bodyPr lIns="95631" tIns="47817" rIns="95631" bIns="47817"/>
          <a:lstStyle/>
          <a:p>
            <a:pPr algn="just"/>
            <a:endParaRPr lang="pl-PL" altLang="zh-CN" sz="1000" b="1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2788" y="746125"/>
            <a:ext cx="5384800" cy="3727450"/>
          </a:xfrm>
          <a:ln/>
        </p:spPr>
      </p:sp>
      <p:sp>
        <p:nvSpPr>
          <p:cNvPr id="5806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5631" tIns="47817" rIns="95631" bIns="47817"/>
          <a:lstStyle/>
          <a:p>
            <a:r>
              <a:rPr lang="pl-PL" altLang="zh-CN" smtClean="0"/>
              <a:t>1. Citi Handlowy organizatorem emisji obligacji miasta Białystok do łącznej kwoty 100 mln zł. Bank obsługuje proces przeprowadzenie emisji obligacji, pełniąc funkcję Agenta Emisji, Dealera oraz Depozytariusza.</a:t>
            </a:r>
          </a:p>
          <a:p>
            <a:endParaRPr lang="pl-PL" altLang="zh-CN" smtClean="0"/>
          </a:p>
          <a:p>
            <a:r>
              <a:rPr lang="pl-PL" altLang="zh-CN" smtClean="0"/>
              <a:t>2. Organizacja i gwarancja emisji obligacji infrastrukturalnych BGK. To największa emisji obligacji w ofercie prywatnej. Popyt na obligacje BGK wyniósł 2 mld zł. </a:t>
            </a:r>
          </a:p>
          <a:p>
            <a:endParaRPr lang="pl-PL" altLang="zh-CN" smtClean="0"/>
          </a:p>
          <a:p>
            <a:r>
              <a:rPr lang="pl-PL" altLang="zh-CN" smtClean="0"/>
              <a:t>3. Największa jednorazowa emisja publiczna obligacji niekarbowych dla miasta Warszawy na kwotę 600 mln zł.</a:t>
            </a:r>
          </a:p>
          <a:p>
            <a:endParaRPr lang="pl-PL" altLang="zh-CN" smtClean="0"/>
          </a:p>
          <a:p>
            <a:r>
              <a:rPr lang="pl-PL" altLang="zh-CN" smtClean="0"/>
              <a:t>4. Dodatkowa emisja obligacji na kwotę 100 mln zł dla Miejskich Wodociągów i Kanalizacji w Bydgoszczy.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12867" y="745111"/>
            <a:ext cx="4379880" cy="372725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35709A46-4ADB-4D2E-835C-D70DEB913FB9}" type="slidenum">
              <a:rPr lang="zh-CN" altLang="en-US" smtClean="0">
                <a:solidFill>
                  <a:prstClr val="black"/>
                </a:solidFill>
              </a:rPr>
              <a:pPr>
                <a:buClr>
                  <a:srgbClr val="1F497D"/>
                </a:buClr>
              </a:pPr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790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2788" y="746125"/>
            <a:ext cx="5384800" cy="3727450"/>
          </a:xfrm>
          <a:ln/>
        </p:spPr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721225"/>
            <a:ext cx="4989513" cy="4471988"/>
          </a:xfrm>
        </p:spPr>
        <p:txBody>
          <a:bodyPr/>
          <a:lstStyle/>
          <a:p>
            <a:endParaRPr lang="pl-PL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7"/>
          <p:cNvSpPr txBox="1">
            <a:spLocks noGrp="1" noChangeArrowheads="1"/>
          </p:cNvSpPr>
          <p:nvPr/>
        </p:nvSpPr>
        <p:spPr bwMode="auto">
          <a:xfrm>
            <a:off x="3856038" y="9442450"/>
            <a:ext cx="294798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31" tIns="47817" rIns="95631" bIns="47817" anchor="b"/>
          <a:lstStyle>
            <a:lvl1pPr algn="ctr" defTabSz="957263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6125" indent="-288925" algn="ctr" defTabSz="957263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6175" indent="-228600" algn="ctr" defTabSz="957263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4963" indent="-230188" algn="ctr" defTabSz="957263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60575" indent="-227013" algn="ctr" defTabSz="957263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7775" indent="-227013" algn="ctr" defTabSz="9572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4975" indent="-227013" algn="ctr" defTabSz="9572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32175" indent="-227013" algn="ctr" defTabSz="9572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9375" indent="-227013" algn="ctr" defTabSz="9572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0C7C60BB-AD38-4754-9134-7E00A132D65F}" type="slidenum">
              <a:rPr lang="en-US" altLang="zh-CN" sz="1300"/>
              <a:pPr algn="r" eaLnBrk="1" hangingPunct="1"/>
              <a:t>3</a:t>
            </a:fld>
            <a:endParaRPr lang="en-US" altLang="zh-CN" sz="1300"/>
          </a:p>
        </p:txBody>
      </p:sp>
      <p:sp>
        <p:nvSpPr>
          <p:cNvPr id="539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2788" y="746125"/>
            <a:ext cx="5384800" cy="3727450"/>
          </a:xfrm>
          <a:ln/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7"/>
          <p:cNvSpPr txBox="1">
            <a:spLocks noGrp="1" noChangeArrowheads="1"/>
          </p:cNvSpPr>
          <p:nvPr/>
        </p:nvSpPr>
        <p:spPr bwMode="auto">
          <a:xfrm>
            <a:off x="3856038" y="9442450"/>
            <a:ext cx="294798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31" tIns="47817" rIns="95631" bIns="47817" anchor="b"/>
          <a:lstStyle>
            <a:lvl1pPr algn="ctr" defTabSz="957263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6125" indent="-288925" algn="ctr" defTabSz="957263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6175" indent="-228600" algn="ctr" defTabSz="957263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4963" indent="-230188" algn="ctr" defTabSz="957263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60575" indent="-227013" algn="ctr" defTabSz="957263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7775" indent="-227013" algn="ctr" defTabSz="9572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4975" indent="-227013" algn="ctr" defTabSz="9572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32175" indent="-227013" algn="ctr" defTabSz="9572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9375" indent="-227013" algn="ctr" defTabSz="9572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82D3EA22-A92C-4F85-A881-ECAA05B251E8}" type="slidenum">
              <a:rPr lang="en-US" altLang="zh-CN" sz="1300"/>
              <a:pPr algn="r" eaLnBrk="1" hangingPunct="1"/>
              <a:t>4</a:t>
            </a:fld>
            <a:endParaRPr lang="en-US" altLang="zh-CN" sz="1300"/>
          </a:p>
        </p:txBody>
      </p:sp>
      <p:sp>
        <p:nvSpPr>
          <p:cNvPr id="543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2788" y="746125"/>
            <a:ext cx="5384800" cy="3727450"/>
          </a:xfrm>
          <a:ln/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746125"/>
            <a:ext cx="5384800" cy="3727450"/>
          </a:xfrm>
          <a:ln/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7"/>
          <p:cNvSpPr txBox="1">
            <a:spLocks noGrp="1" noChangeArrowheads="1"/>
          </p:cNvSpPr>
          <p:nvPr/>
        </p:nvSpPr>
        <p:spPr bwMode="auto">
          <a:xfrm>
            <a:off x="3856038" y="9442450"/>
            <a:ext cx="294798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41" tIns="47821" rIns="95641" bIns="47821" anchor="b"/>
          <a:lstStyle>
            <a:lvl1pPr algn="ctr" defTabSz="957263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6125" indent="-288925" algn="ctr" defTabSz="957263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6175" indent="-228600" algn="ctr" defTabSz="957263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4963" indent="-230188" algn="ctr" defTabSz="957263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62163" indent="-228600" algn="ctr" defTabSz="957263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9363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6563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33763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90963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FA61248D-0EAD-47DD-9283-EFAA51B8B4E7}" type="slidenum">
              <a:rPr lang="en-US" altLang="zh-CN" sz="1300"/>
              <a:pPr algn="r" eaLnBrk="1" hangingPunct="1"/>
              <a:t>6</a:t>
            </a:fld>
            <a:endParaRPr lang="en-US" altLang="zh-CN" sz="1300"/>
          </a:p>
        </p:txBody>
      </p:sp>
      <p:sp>
        <p:nvSpPr>
          <p:cNvPr id="547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2788" y="746125"/>
            <a:ext cx="5384800" cy="3727450"/>
          </a:xfrm>
          <a:ln/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7"/>
          <p:cNvSpPr txBox="1">
            <a:spLocks noGrp="1" noChangeArrowheads="1"/>
          </p:cNvSpPr>
          <p:nvPr/>
        </p:nvSpPr>
        <p:spPr bwMode="auto">
          <a:xfrm>
            <a:off x="3856038" y="9442450"/>
            <a:ext cx="294798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41" tIns="47821" rIns="95641" bIns="47821" anchor="b"/>
          <a:lstStyle>
            <a:lvl1pPr algn="ctr" defTabSz="957263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6125" indent="-288925" algn="ctr" defTabSz="957263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6175" indent="-228600" algn="ctr" defTabSz="957263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4963" indent="-230188" algn="ctr" defTabSz="957263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62163" indent="-228600" algn="ctr" defTabSz="957263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9363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6563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33763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90963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D0E3CEC3-553C-4B20-8404-E6773EF8A2E5}" type="slidenum">
              <a:rPr lang="en-US" altLang="zh-CN" sz="1300"/>
              <a:pPr algn="r" eaLnBrk="1" hangingPunct="1"/>
              <a:t>7</a:t>
            </a:fld>
            <a:endParaRPr lang="en-US" altLang="zh-CN" sz="1300"/>
          </a:p>
        </p:txBody>
      </p:sp>
      <p:sp>
        <p:nvSpPr>
          <p:cNvPr id="549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2788" y="746125"/>
            <a:ext cx="5384800" cy="3727450"/>
          </a:xfrm>
          <a:ln/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2788" y="746125"/>
            <a:ext cx="5384800" cy="3727450"/>
          </a:xfrm>
          <a:ln/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75" y="746125"/>
            <a:ext cx="5384800" cy="3727450"/>
          </a:xfrm>
          <a:ln/>
        </p:spPr>
      </p:sp>
      <p:graphicFrame>
        <p:nvGraphicFramePr>
          <p:cNvPr id="173059" name="Object 3"/>
          <p:cNvGraphicFramePr>
            <a:graphicFrameLocks noChangeAspect="1"/>
          </p:cNvGraphicFramePr>
          <p:nvPr/>
        </p:nvGraphicFramePr>
        <p:xfrm>
          <a:off x="769938" y="8921750"/>
          <a:ext cx="4256087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69" name="Worksheet" r:id="rId4" imgW="6201122" imgH="1210071" progId="Excel.Sheet.8">
                  <p:embed/>
                </p:oleObj>
              </mc:Choice>
              <mc:Fallback>
                <p:oleObj name="Worksheet" r:id="rId4" imgW="6201122" imgH="1210071" progId="Excel.Shee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8" y="8921750"/>
                        <a:ext cx="4256087" cy="83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8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236978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060" name="Object 4"/>
          <p:cNvGraphicFramePr>
            <a:graphicFrameLocks noChangeAspect="1"/>
          </p:cNvGraphicFramePr>
          <p:nvPr/>
        </p:nvGraphicFramePr>
        <p:xfrm>
          <a:off x="839788" y="4640263"/>
          <a:ext cx="5192712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70" name="Worksheet" r:id="rId6" imgW="6201122" imgH="1924294" progId="Excel.Sheet.8">
                  <p:embed/>
                </p:oleObj>
              </mc:Choice>
              <mc:Fallback>
                <p:oleObj name="Worksheet" r:id="rId6" imgW="6201122" imgH="1924294" progId="Excel.Shee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788" y="4640263"/>
                        <a:ext cx="5192712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8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236978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061" name="Object 5"/>
          <p:cNvGraphicFramePr>
            <a:graphicFrameLocks noChangeAspect="1"/>
          </p:cNvGraphicFramePr>
          <p:nvPr/>
        </p:nvGraphicFramePr>
        <p:xfrm>
          <a:off x="765175" y="6211888"/>
          <a:ext cx="3506788" cy="264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71" name="Worksheet" r:id="rId8" imgW="6315275" imgH="4762808" progId="Excel.Sheet.8">
                  <p:embed/>
                </p:oleObj>
              </mc:Choice>
              <mc:Fallback>
                <p:oleObj name="Worksheet" r:id="rId8" imgW="6315275" imgH="4762808" progId="Excel.Shee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" y="6211888"/>
                        <a:ext cx="3506788" cy="264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8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236978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062" name="Text Box 6"/>
          <p:cNvSpPr txBox="1">
            <a:spLocks noChangeArrowheads="1"/>
          </p:cNvSpPr>
          <p:nvPr/>
        </p:nvSpPr>
        <p:spPr bwMode="auto">
          <a:xfrm>
            <a:off x="4564063" y="6770688"/>
            <a:ext cx="1773237" cy="887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23697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3832" tIns="46918" rIns="93832" bIns="46918">
            <a:spAutoFit/>
          </a:bodyPr>
          <a:lstStyle>
            <a:lvl1pPr algn="ctr" defTabSz="939800">
              <a:defRPr sz="1400">
                <a:solidFill>
                  <a:schemeClr val="tx1"/>
                </a:solidFill>
                <a:latin typeface="Arial" charset="0"/>
              </a:defRPr>
            </a:lvl1pPr>
            <a:lvl2pPr marL="468313" algn="ctr" defTabSz="939800">
              <a:defRPr sz="1400">
                <a:solidFill>
                  <a:schemeClr val="tx1"/>
                </a:solidFill>
                <a:latin typeface="Arial" charset="0"/>
              </a:defRPr>
            </a:lvl2pPr>
            <a:lvl3pPr marL="939800" algn="ctr" defTabSz="93980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408113" algn="ctr" defTabSz="939800">
              <a:defRPr sz="1400">
                <a:solidFill>
                  <a:schemeClr val="tx1"/>
                </a:solidFill>
                <a:latin typeface="Arial" charset="0"/>
              </a:defRPr>
            </a:lvl4pPr>
            <a:lvl5pPr marL="1876425" algn="ctr" defTabSz="93980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333625" algn="ctr" defTabSz="939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790825" algn="ctr" defTabSz="939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248025" algn="ctr" defTabSz="939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705225" algn="ctr" defTabSz="939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buClr>
                <a:srgbClr val="FF6600"/>
              </a:buClr>
              <a:buFont typeface="Wingdings" pitchFamily="2" charset="2"/>
              <a:buChar char="q"/>
            </a:pPr>
            <a:r>
              <a:rPr lang="pl-PL" altLang="zh-CN" sz="1700">
                <a:solidFill>
                  <a:srgbClr val="236978"/>
                </a:solidFill>
              </a:rPr>
              <a:t> </a:t>
            </a:r>
            <a:r>
              <a:rPr lang="pl-PL" altLang="zh-CN" sz="1000">
                <a:solidFill>
                  <a:srgbClr val="236978"/>
                </a:solidFill>
              </a:rPr>
              <a:t>Wpływ na wynik 2003 sprzedaży PKO/ Handlowy PTE 59MM PLN</a:t>
            </a:r>
          </a:p>
          <a:p>
            <a:pPr algn="l" eaLnBrk="1" hangingPunct="1">
              <a:buClr>
                <a:srgbClr val="FF6600"/>
              </a:buClr>
              <a:buFont typeface="Wingdings" pitchFamily="2" charset="2"/>
              <a:buNone/>
            </a:pPr>
            <a:endParaRPr lang="en-US" altLang="zh-CN" sz="1700">
              <a:solidFill>
                <a:srgbClr val="236978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5" descr="Bar_A4_1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3276600"/>
            <a:ext cx="9251950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2" descr="Citi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5" y="6270625"/>
            <a:ext cx="225742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837113" y="6513513"/>
            <a:ext cx="4032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000">
                <a:solidFill>
                  <a:schemeClr val="tx1"/>
                </a:solidFill>
              </a:rPr>
              <a:t>- </a:t>
            </a:r>
            <a:fld id="{C27A842E-35BC-4F1A-817E-9B54F8D81559}" type="slidenum">
              <a:rPr lang="en-US" altLang="zh-CN" sz="1000">
                <a:solidFill>
                  <a:schemeClr val="tx1"/>
                </a:solidFill>
                <a:ea typeface="宋体" charset="-122"/>
              </a:rPr>
              <a:pPr algn="ctr" eaLnBrk="1" hangingPunct="1">
                <a:lnSpc>
                  <a:spcPct val="120000"/>
                </a:lnSpc>
                <a:spcAft>
                  <a:spcPct val="50000"/>
                </a:spcAft>
                <a:buClr>
                  <a:schemeClr val="accent1"/>
                </a:buClr>
                <a:buFont typeface="Arial" charset="0"/>
                <a:buNone/>
              </a:pPr>
              <a:t>‹#›</a:t>
            </a:fld>
            <a:r>
              <a:rPr lang="pl-PL" altLang="zh-CN" sz="1000">
                <a:solidFill>
                  <a:schemeClr val="tx1"/>
                </a:solidFill>
              </a:rPr>
              <a:t> -</a:t>
            </a:r>
            <a:endParaRPr lang="en-US" altLang="zh-CN" sz="10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4488" y="1557338"/>
            <a:ext cx="9210675" cy="1657350"/>
          </a:xfrm>
          <a:solidFill>
            <a:srgbClr val="FFFFFF"/>
          </a:solidFill>
        </p:spPr>
        <p:txBody>
          <a:bodyPr/>
          <a:lstStyle>
            <a:lvl1pPr algn="r">
              <a:spcBef>
                <a:spcPct val="75000"/>
              </a:spcBef>
              <a:buClr>
                <a:schemeClr val="tx2"/>
              </a:buClr>
              <a:buFont typeface="Wingdings 2" pitchFamily="18" charset="2"/>
              <a:buNone/>
              <a:defRPr>
                <a:solidFill>
                  <a:srgbClr val="DC241F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53000" y="3500438"/>
            <a:ext cx="4608513" cy="1295400"/>
          </a:xfrm>
        </p:spPr>
        <p:txBody>
          <a:bodyPr/>
          <a:lstStyle>
            <a:lvl1pPr marL="0" indent="0" algn="r">
              <a:buFont typeface="Wingdings 2" pitchFamily="18" charset="2"/>
              <a:buNone/>
              <a:defRPr sz="1800">
                <a:solidFill>
                  <a:srgbClr val="DC241F"/>
                </a:solidFill>
              </a:defRPr>
            </a:lvl1pPr>
          </a:lstStyle>
          <a:p>
            <a:r>
              <a:rPr lang="pl-PL" smtClean="0"/>
              <a:t>Kliknij, aby edytować styl wzorca podtytułu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826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98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7258050" y="122238"/>
            <a:ext cx="2303463" cy="5899150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344488" y="122238"/>
            <a:ext cx="6761162" cy="5899150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99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ytuł i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44488" y="122238"/>
            <a:ext cx="9210675" cy="427037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tabeli 2"/>
          <p:cNvSpPr>
            <a:spLocks noGrp="1"/>
          </p:cNvSpPr>
          <p:nvPr>
            <p:ph type="tbl" idx="1"/>
          </p:nvPr>
        </p:nvSpPr>
        <p:spPr>
          <a:xfrm>
            <a:off x="344488" y="1557338"/>
            <a:ext cx="9217025" cy="4464050"/>
          </a:xfrm>
        </p:spPr>
        <p:txBody>
          <a:bodyPr/>
          <a:lstStyle/>
          <a:p>
            <a:pPr lvl="0"/>
            <a:r>
              <a:rPr lang="pl-PL" noProof="0" smtClean="0"/>
              <a:t>Kliknij ikonę, aby dodać tabelę</a:t>
            </a:r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739421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ytuł i wyk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44488" y="122238"/>
            <a:ext cx="9210675" cy="427037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wykresu 2"/>
          <p:cNvSpPr>
            <a:spLocks noGrp="1"/>
          </p:cNvSpPr>
          <p:nvPr>
            <p:ph type="chart" idx="1"/>
          </p:nvPr>
        </p:nvSpPr>
        <p:spPr>
          <a:xfrm>
            <a:off x="344488" y="1557338"/>
            <a:ext cx="9217025" cy="4464050"/>
          </a:xfrm>
        </p:spPr>
        <p:txBody>
          <a:bodyPr/>
          <a:lstStyle/>
          <a:p>
            <a:pPr lvl="0"/>
            <a:r>
              <a:rPr lang="pl-PL" noProof="0" smtClean="0"/>
              <a:t>Kliknij ikonę, aby dodać wykres</a:t>
            </a:r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3264196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ytuł, tekst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44488" y="122238"/>
            <a:ext cx="9210675" cy="427037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half" idx="1"/>
          </p:nvPr>
        </p:nvSpPr>
        <p:spPr>
          <a:xfrm>
            <a:off x="344488" y="1557338"/>
            <a:ext cx="4532312" cy="4464050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029200" y="1557338"/>
            <a:ext cx="4532313" cy="4464050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41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44488" y="122238"/>
            <a:ext cx="9217025" cy="58991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7117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117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122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701798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4488" y="1557338"/>
            <a:ext cx="4532312" cy="4464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9200" y="1557338"/>
            <a:ext cx="4532313" cy="4464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134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56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0251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0330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3356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086935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137943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1669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58050" y="122238"/>
            <a:ext cx="2303463" cy="58991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4488" y="122238"/>
            <a:ext cx="6761162" cy="58991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1955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44488" y="122238"/>
            <a:ext cx="9217025" cy="58991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3055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6278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46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418556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07001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4488" y="1557338"/>
            <a:ext cx="4532312" cy="4464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9200" y="1557338"/>
            <a:ext cx="4532313" cy="4464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3388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1898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9640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9111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684511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073861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8511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58050" y="122238"/>
            <a:ext cx="2303463" cy="58991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4488" y="122238"/>
            <a:ext cx="6761162" cy="58991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5469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4514" y="1556795"/>
            <a:ext cx="8420100" cy="578494"/>
          </a:xfrm>
        </p:spPr>
        <p:txBody>
          <a:bodyPr>
            <a:no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93086" y="2204864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5364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2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4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1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228503" y="6463706"/>
            <a:ext cx="4406870" cy="288032"/>
            <a:chOff x="64" y="5823182"/>
            <a:chExt cx="4067880" cy="288032"/>
          </a:xfrm>
        </p:grpSpPr>
        <p:sp>
          <p:nvSpPr>
            <p:cNvPr id="8" name="矩形 7"/>
            <p:cNvSpPr/>
            <p:nvPr/>
          </p:nvSpPr>
          <p:spPr>
            <a:xfrm>
              <a:off x="64" y="5823182"/>
              <a:ext cx="2411696" cy="288032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ctr"/>
            <a:lstStyle/>
            <a:p>
              <a:pPr algn="ctr" defTabSz="1072815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b="1" dirty="0" smtClean="0">
                  <a:solidFill>
                    <a:prstClr val="white"/>
                  </a:solidFill>
                  <a:latin typeface="微软雅黑" pitchFamily="34" charset="-122"/>
                </a:rPr>
                <a:t>世界</a:t>
              </a:r>
              <a:r>
                <a:rPr lang="en-US" altLang="zh-CN" sz="1600" b="1" dirty="0" smtClean="0">
                  <a:solidFill>
                    <a:prstClr val="white"/>
                  </a:solidFill>
                  <a:latin typeface="微软雅黑" pitchFamily="34" charset="-122"/>
                </a:rPr>
                <a:t>500</a:t>
              </a:r>
              <a:r>
                <a:rPr lang="zh-CN" altLang="en-US" sz="1600" b="1" dirty="0" smtClean="0">
                  <a:solidFill>
                    <a:prstClr val="white"/>
                  </a:solidFill>
                  <a:latin typeface="微软雅黑" pitchFamily="34" charset="-122"/>
                </a:rPr>
                <a:t>强研究中心</a:t>
              </a:r>
              <a:endParaRPr lang="zh-CN" altLang="en-US" sz="1600" b="1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483944" y="5823182"/>
              <a:ext cx="1584000" cy="288032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ctr"/>
            <a:lstStyle/>
            <a:p>
              <a:pPr algn="ctr" defTabSz="1072815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b="1" dirty="0" smtClean="0">
                  <a:solidFill>
                    <a:prstClr val="white"/>
                  </a:solidFill>
                  <a:latin typeface="微软雅黑" pitchFamily="34" charset="-122"/>
                </a:rPr>
                <a:t>zhao-biao.com</a:t>
              </a:r>
              <a:endParaRPr lang="zh-CN" altLang="en-US" sz="1400" b="1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4713451" y="6476846"/>
            <a:ext cx="4874922" cy="288032"/>
          </a:xfrm>
          <a:prstGeom prst="rect">
            <a:avLst/>
          </a:prstGeom>
          <a:solidFill>
            <a:srgbClr val="00B05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7281" tIns="107281" rIns="107281" bIns="107281" rtlCol="0" anchor="ctr"/>
          <a:lstStyle/>
          <a:p>
            <a:pPr algn="ctr" defTabSz="10728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 smtClean="0">
                <a:solidFill>
                  <a:prstClr val="white"/>
                </a:solidFill>
                <a:latin typeface="微软雅黑" pitchFamily="34" charset="-122"/>
              </a:rPr>
              <a:t>找表网：专注于海外</a:t>
            </a:r>
            <a:r>
              <a:rPr lang="zh-CN" altLang="en-US" sz="1600" b="1" dirty="0">
                <a:solidFill>
                  <a:prstClr val="white"/>
                </a:solidFill>
                <a:latin typeface="微软雅黑" pitchFamily="34" charset="-122"/>
              </a:rPr>
              <a:t>知名</a:t>
            </a:r>
            <a:r>
              <a:rPr lang="zh-CN" altLang="en-US" sz="1600" b="1" dirty="0" smtClean="0">
                <a:solidFill>
                  <a:prstClr val="white"/>
                </a:solidFill>
                <a:latin typeface="微软雅黑" pitchFamily="34" charset="-122"/>
              </a:rPr>
              <a:t>上市公司公开资料研究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467602" y="908720"/>
            <a:ext cx="900990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477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344488" y="1557338"/>
            <a:ext cx="4532312" cy="4464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029200" y="1557338"/>
            <a:ext cx="4532313" cy="4464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184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5248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505" y="4406902"/>
            <a:ext cx="8420100" cy="1362075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505" y="2906713"/>
            <a:ext cx="8420100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3640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7281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092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1456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820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2184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7548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2912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1134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淘宝封面样式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505" y="1484784"/>
            <a:ext cx="8420100" cy="1362075"/>
          </a:xfrm>
        </p:spPr>
        <p:txBody>
          <a:bodyPr anchor="b"/>
          <a:lstStyle>
            <a:lvl1pPr algn="l">
              <a:defRPr sz="4700" b="1" cap="all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505" y="2936925"/>
            <a:ext cx="8420100" cy="1500187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53640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7281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092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1456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820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2184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7548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2912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67602" y="908720"/>
            <a:ext cx="900990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9410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300" y="1600202"/>
            <a:ext cx="4375150" cy="4525962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35550" y="1600202"/>
            <a:ext cx="4375150" cy="4525962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5854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1" cy="63976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08" indent="0">
              <a:buNone/>
              <a:defRPr sz="2400" b="1"/>
            </a:lvl2pPr>
            <a:lvl3pPr marL="1072815" indent="0">
              <a:buNone/>
              <a:defRPr sz="2100" b="1"/>
            </a:lvl3pPr>
            <a:lvl4pPr marL="1609223" indent="0">
              <a:buNone/>
              <a:defRPr sz="1900" b="1"/>
            </a:lvl4pPr>
            <a:lvl5pPr marL="2145630" indent="0">
              <a:buNone/>
              <a:defRPr sz="1900" b="1"/>
            </a:lvl5pPr>
            <a:lvl6pPr marL="2682038" indent="0">
              <a:buNone/>
              <a:defRPr sz="1900" b="1"/>
            </a:lvl6pPr>
            <a:lvl7pPr marL="3218446" indent="0">
              <a:buNone/>
              <a:defRPr sz="1900" b="1"/>
            </a:lvl7pPr>
            <a:lvl8pPr marL="3754852" indent="0">
              <a:buNone/>
              <a:defRPr sz="1900" b="1"/>
            </a:lvl8pPr>
            <a:lvl9pPr marL="4291260" indent="0">
              <a:buNone/>
              <a:defRPr sz="1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1" cy="3951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08" indent="0">
              <a:buNone/>
              <a:defRPr sz="2400" b="1"/>
            </a:lvl2pPr>
            <a:lvl3pPr marL="1072815" indent="0">
              <a:buNone/>
              <a:defRPr sz="2100" b="1"/>
            </a:lvl3pPr>
            <a:lvl4pPr marL="1609223" indent="0">
              <a:buNone/>
              <a:defRPr sz="1900" b="1"/>
            </a:lvl4pPr>
            <a:lvl5pPr marL="2145630" indent="0">
              <a:buNone/>
              <a:defRPr sz="1900" b="1"/>
            </a:lvl5pPr>
            <a:lvl6pPr marL="2682038" indent="0">
              <a:buNone/>
              <a:defRPr sz="1900" b="1"/>
            </a:lvl6pPr>
            <a:lvl7pPr marL="3218446" indent="0">
              <a:buNone/>
              <a:defRPr sz="1900" b="1"/>
            </a:lvl7pPr>
            <a:lvl8pPr marL="3754852" indent="0">
              <a:buNone/>
              <a:defRPr sz="1900" b="1"/>
            </a:lvl8pPr>
            <a:lvl9pPr marL="4291260" indent="0">
              <a:buNone/>
              <a:defRPr sz="1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29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6812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9479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2" y="273050"/>
            <a:ext cx="3259005" cy="1162051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2" y="1435102"/>
            <a:ext cx="3259005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36408" indent="0">
              <a:buNone/>
              <a:defRPr sz="1400"/>
            </a:lvl2pPr>
            <a:lvl3pPr marL="1072815" indent="0">
              <a:buNone/>
              <a:defRPr sz="1100"/>
            </a:lvl3pPr>
            <a:lvl4pPr marL="1609223" indent="0">
              <a:buNone/>
              <a:defRPr sz="1000"/>
            </a:lvl4pPr>
            <a:lvl5pPr marL="2145630" indent="0">
              <a:buNone/>
              <a:defRPr sz="1000"/>
            </a:lvl5pPr>
            <a:lvl6pPr marL="2682038" indent="0">
              <a:buNone/>
              <a:defRPr sz="1000"/>
            </a:lvl6pPr>
            <a:lvl7pPr marL="3218446" indent="0">
              <a:buNone/>
              <a:defRPr sz="1000"/>
            </a:lvl7pPr>
            <a:lvl8pPr marL="3754852" indent="0">
              <a:buNone/>
              <a:defRPr sz="1000"/>
            </a:lvl8pPr>
            <a:lvl9pPr marL="429126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3716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646" y="4800600"/>
            <a:ext cx="5943600" cy="56673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646" y="612775"/>
            <a:ext cx="5943600" cy="4114800"/>
          </a:xfrm>
        </p:spPr>
        <p:txBody>
          <a:bodyPr/>
          <a:lstStyle>
            <a:lvl1pPr marL="0" indent="0">
              <a:buNone/>
              <a:defRPr sz="3800"/>
            </a:lvl1pPr>
            <a:lvl2pPr marL="536408" indent="0">
              <a:buNone/>
              <a:defRPr sz="3300"/>
            </a:lvl2pPr>
            <a:lvl3pPr marL="1072815" indent="0">
              <a:buNone/>
              <a:defRPr sz="2800"/>
            </a:lvl3pPr>
            <a:lvl4pPr marL="1609223" indent="0">
              <a:buNone/>
              <a:defRPr sz="2400"/>
            </a:lvl4pPr>
            <a:lvl5pPr marL="2145630" indent="0">
              <a:buNone/>
              <a:defRPr sz="2400"/>
            </a:lvl5pPr>
            <a:lvl6pPr marL="2682038" indent="0">
              <a:buNone/>
              <a:defRPr sz="2400"/>
            </a:lvl6pPr>
            <a:lvl7pPr marL="3218446" indent="0">
              <a:buNone/>
              <a:defRPr sz="2400"/>
            </a:lvl7pPr>
            <a:lvl8pPr marL="3754852" indent="0">
              <a:buNone/>
              <a:defRPr sz="2400"/>
            </a:lvl8pPr>
            <a:lvl9pPr marL="4291260" indent="0">
              <a:buNone/>
              <a:defRPr sz="24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646" y="5367338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36408" indent="0">
              <a:buNone/>
              <a:defRPr sz="1400"/>
            </a:lvl2pPr>
            <a:lvl3pPr marL="1072815" indent="0">
              <a:buNone/>
              <a:defRPr sz="1100"/>
            </a:lvl3pPr>
            <a:lvl4pPr marL="1609223" indent="0">
              <a:buNone/>
              <a:defRPr sz="1000"/>
            </a:lvl4pPr>
            <a:lvl5pPr marL="2145630" indent="0">
              <a:buNone/>
              <a:defRPr sz="1000"/>
            </a:lvl5pPr>
            <a:lvl6pPr marL="2682038" indent="0">
              <a:buNone/>
              <a:defRPr sz="1000"/>
            </a:lvl6pPr>
            <a:lvl7pPr marL="3218446" indent="0">
              <a:buNone/>
              <a:defRPr sz="1000"/>
            </a:lvl7pPr>
            <a:lvl8pPr marL="3754852" indent="0">
              <a:buNone/>
              <a:defRPr sz="1000"/>
            </a:lvl8pPr>
            <a:lvl9pPr marL="429126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8361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944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798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44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58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063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155679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 smtClean="0"/>
              <a:t>Kliknij ikonę, aby dodać obraz</a:t>
            </a:r>
            <a:endParaRPr lang="en-US" noProof="0" smtClean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756851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ags" Target="../tags/tag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ags" Target="../tags/tag4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1557338"/>
            <a:ext cx="9217025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zh-CN" smtClean="0"/>
              <a:t>Kliknij, aby edytować style wzorca tekstu</a:t>
            </a:r>
          </a:p>
          <a:p>
            <a:pPr lvl="1"/>
            <a:r>
              <a:rPr lang="pl-PL" altLang="zh-CN" smtClean="0"/>
              <a:t>Drugi poziom</a:t>
            </a:r>
          </a:p>
          <a:p>
            <a:pPr lvl="2"/>
            <a:r>
              <a:rPr lang="pl-PL" altLang="zh-CN" smtClean="0"/>
              <a:t>Trzeci poziom</a:t>
            </a:r>
          </a:p>
          <a:p>
            <a:pPr lvl="3"/>
            <a:r>
              <a:rPr lang="pl-PL" altLang="zh-CN" smtClean="0"/>
              <a:t>Czwarty poziom</a:t>
            </a:r>
          </a:p>
          <a:p>
            <a:pPr lvl="4"/>
            <a:r>
              <a:rPr lang="pl-PL" altLang="zh-CN" smtClean="0"/>
              <a:t>Piąty poziom</a:t>
            </a:r>
            <a:endParaRPr lang="en-GB" altLang="zh-CN" smtClean="0"/>
          </a:p>
        </p:txBody>
      </p:sp>
      <p:sp>
        <p:nvSpPr>
          <p:cNvPr id="4099" name="Line 3"/>
          <p:cNvSpPr>
            <a:spLocks noChangeShapeType="1"/>
          </p:cNvSpPr>
          <p:nvPr/>
        </p:nvSpPr>
        <p:spPr bwMode="auto">
          <a:xfrm flipV="1">
            <a:off x="344488" y="620713"/>
            <a:ext cx="9210675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512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44488" y="122238"/>
            <a:ext cx="92106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zh-CN" smtClean="0"/>
              <a:t>Kliknij, aby edytować styl</a:t>
            </a:r>
            <a:endParaRPr lang="en-GB" altLang="zh-CN" smtClean="0"/>
          </a:p>
        </p:txBody>
      </p:sp>
      <p:pic>
        <p:nvPicPr>
          <p:cNvPr id="5125" name="Picture 22" descr="Citi"/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5" y="6270625"/>
            <a:ext cx="225742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4837113" y="6513513"/>
            <a:ext cx="4032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000">
                <a:solidFill>
                  <a:schemeClr val="tx1"/>
                </a:solidFill>
              </a:rPr>
              <a:t>- </a:t>
            </a:r>
            <a:fld id="{E00FC815-C84B-4111-86E0-08C16EF8B443}" type="slidenum">
              <a:rPr lang="en-US" altLang="zh-CN" sz="1000">
                <a:solidFill>
                  <a:schemeClr val="tx1"/>
                </a:solidFill>
                <a:ea typeface="宋体" charset="-122"/>
              </a:rPr>
              <a:pPr algn="ctr" eaLnBrk="1" hangingPunct="1">
                <a:lnSpc>
                  <a:spcPct val="120000"/>
                </a:lnSpc>
                <a:spcAft>
                  <a:spcPct val="50000"/>
                </a:spcAft>
                <a:buClr>
                  <a:schemeClr val="accent1"/>
                </a:buClr>
                <a:buFont typeface="Arial" charset="0"/>
                <a:buNone/>
              </a:pPr>
              <a:t>‹#›</a:t>
            </a:fld>
            <a:r>
              <a:rPr lang="pl-PL" altLang="zh-CN" sz="1000">
                <a:solidFill>
                  <a:schemeClr val="tx1"/>
                </a:solidFill>
              </a:rPr>
              <a:t> -</a:t>
            </a:r>
            <a:endParaRPr lang="en-US" altLang="zh-CN" sz="1000">
              <a:solidFill>
                <a:schemeClr val="tx1"/>
              </a:solidFill>
              <a:ea typeface="宋体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63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Arial" charset="0"/>
        </a:defRPr>
      </a:lvl9pPr>
    </p:titleStyle>
    <p:bodyStyle>
      <a:lvl1pPr marL="228600" indent="-228600" algn="l" rtl="0" eaLnBrk="0" fontAlgn="base" hangingPunct="0">
        <a:spcBef>
          <a:spcPct val="75000"/>
        </a:spcBef>
        <a:spcAft>
          <a:spcPct val="0"/>
        </a:spcAft>
        <a:buClr>
          <a:srgbClr val="DC241F"/>
        </a:buClr>
        <a:buFont typeface="Wingdings 2" pitchFamily="18" charset="2"/>
        <a:buChar char=""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455613" indent="-225425" algn="l" rtl="0" eaLnBrk="0" fontAlgn="base" hangingPunct="0">
        <a:spcBef>
          <a:spcPct val="25000"/>
        </a:spcBef>
        <a:spcAft>
          <a:spcPct val="0"/>
        </a:spcAft>
        <a:buClr>
          <a:srgbClr val="DC241F"/>
        </a:buClr>
        <a:buFont typeface="Arial" charset="0"/>
        <a:buChar char="–"/>
        <a:defRPr sz="1400">
          <a:solidFill>
            <a:schemeClr val="tx1"/>
          </a:solidFill>
          <a:latin typeface="+mn-lt"/>
        </a:defRPr>
      </a:lvl2pPr>
      <a:lvl3pPr marL="684213" indent="-227013" algn="l" rtl="0" eaLnBrk="0" fontAlgn="base" hangingPunct="0">
        <a:spcBef>
          <a:spcPct val="25000"/>
        </a:spcBef>
        <a:spcAft>
          <a:spcPct val="0"/>
        </a:spcAft>
        <a:buClr>
          <a:srgbClr val="DC241F"/>
        </a:buClr>
        <a:buSzPct val="9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3pPr>
      <a:lvl4pPr marL="912813" indent="-227013" algn="l" rtl="0" eaLnBrk="0" fontAlgn="base" hangingPunct="0">
        <a:spcBef>
          <a:spcPct val="25000"/>
        </a:spcBef>
        <a:spcAft>
          <a:spcPct val="0"/>
        </a:spcAft>
        <a:buClr>
          <a:srgbClr val="DC241F"/>
        </a:buClr>
        <a:buFont typeface="Wingdings 2" pitchFamily="18" charset="2"/>
        <a:buChar char=""/>
        <a:defRPr sz="1400">
          <a:solidFill>
            <a:schemeClr val="tx1"/>
          </a:solidFill>
          <a:latin typeface="+mn-lt"/>
        </a:defRPr>
      </a:lvl4pPr>
      <a:lvl5pPr marL="1141413" indent="-227013" algn="l" rtl="0" eaLnBrk="0" fontAlgn="base" hangingPunct="0">
        <a:spcBef>
          <a:spcPct val="25000"/>
        </a:spcBef>
        <a:spcAft>
          <a:spcPct val="0"/>
        </a:spcAft>
        <a:buClr>
          <a:srgbClr val="DC241F"/>
        </a:buClr>
        <a:buFont typeface="Arial" charset="0"/>
        <a:buChar char="–"/>
        <a:defRPr sz="1400">
          <a:solidFill>
            <a:schemeClr val="tx1"/>
          </a:solidFill>
          <a:latin typeface="+mn-lt"/>
        </a:defRPr>
      </a:lvl5pPr>
      <a:lvl6pPr marL="1598613" indent="-227013" algn="l" rtl="0" eaLnBrk="1" fontAlgn="base" hangingPunct="1">
        <a:spcBef>
          <a:spcPct val="25000"/>
        </a:spcBef>
        <a:spcAft>
          <a:spcPct val="0"/>
        </a:spcAft>
        <a:buClr>
          <a:srgbClr val="DC241F"/>
        </a:buClr>
        <a:buFont typeface="Arial" charset="0"/>
        <a:buChar char="–"/>
        <a:defRPr sz="1400">
          <a:solidFill>
            <a:schemeClr val="tx1"/>
          </a:solidFill>
          <a:latin typeface="+mn-lt"/>
        </a:defRPr>
      </a:lvl6pPr>
      <a:lvl7pPr marL="2055813" indent="-227013" algn="l" rtl="0" eaLnBrk="1" fontAlgn="base" hangingPunct="1">
        <a:spcBef>
          <a:spcPct val="25000"/>
        </a:spcBef>
        <a:spcAft>
          <a:spcPct val="0"/>
        </a:spcAft>
        <a:buClr>
          <a:srgbClr val="DC241F"/>
        </a:buClr>
        <a:buFont typeface="Arial" charset="0"/>
        <a:buChar char="–"/>
        <a:defRPr sz="1400">
          <a:solidFill>
            <a:schemeClr val="tx1"/>
          </a:solidFill>
          <a:latin typeface="+mn-lt"/>
        </a:defRPr>
      </a:lvl7pPr>
      <a:lvl8pPr marL="2513013" indent="-227013" algn="l" rtl="0" eaLnBrk="1" fontAlgn="base" hangingPunct="1">
        <a:spcBef>
          <a:spcPct val="25000"/>
        </a:spcBef>
        <a:spcAft>
          <a:spcPct val="0"/>
        </a:spcAft>
        <a:buClr>
          <a:srgbClr val="DC241F"/>
        </a:buClr>
        <a:buFont typeface="Arial" charset="0"/>
        <a:buChar char="–"/>
        <a:defRPr sz="1400">
          <a:solidFill>
            <a:schemeClr val="tx1"/>
          </a:solidFill>
          <a:latin typeface="+mn-lt"/>
        </a:defRPr>
      </a:lvl8pPr>
      <a:lvl9pPr marL="2970213" indent="-227013" algn="l" rtl="0" eaLnBrk="1" fontAlgn="base" hangingPunct="1">
        <a:spcBef>
          <a:spcPct val="25000"/>
        </a:spcBef>
        <a:spcAft>
          <a:spcPct val="0"/>
        </a:spcAft>
        <a:buClr>
          <a:srgbClr val="DC241F"/>
        </a:buClr>
        <a:buFont typeface="Arial" charset="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1557338"/>
            <a:ext cx="9217025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zh-CN" smtClean="0"/>
              <a:t>Kliknij, aby edytować style wzorca tekstu</a:t>
            </a:r>
          </a:p>
          <a:p>
            <a:pPr lvl="1"/>
            <a:r>
              <a:rPr lang="pl-PL" altLang="zh-CN" smtClean="0"/>
              <a:t>Drugi poziom</a:t>
            </a:r>
          </a:p>
          <a:p>
            <a:pPr lvl="2"/>
            <a:r>
              <a:rPr lang="pl-PL" altLang="zh-CN" smtClean="0"/>
              <a:t>Trzeci poziom</a:t>
            </a:r>
          </a:p>
          <a:p>
            <a:pPr lvl="3"/>
            <a:r>
              <a:rPr lang="pl-PL" altLang="zh-CN" smtClean="0"/>
              <a:t>Czwarty poziom</a:t>
            </a:r>
          </a:p>
          <a:p>
            <a:pPr lvl="4"/>
            <a:r>
              <a:rPr lang="pl-PL" altLang="zh-CN" smtClean="0"/>
              <a:t>Piąty poziom</a:t>
            </a:r>
            <a:endParaRPr lang="en-GB" altLang="zh-CN" smtClean="0"/>
          </a:p>
        </p:txBody>
      </p:sp>
      <p:sp>
        <p:nvSpPr>
          <p:cNvPr id="4099" name="Line 3"/>
          <p:cNvSpPr>
            <a:spLocks noChangeShapeType="1"/>
          </p:cNvSpPr>
          <p:nvPr/>
        </p:nvSpPr>
        <p:spPr bwMode="auto">
          <a:xfrm flipV="1">
            <a:off x="344488" y="620713"/>
            <a:ext cx="9210675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51917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44488" y="122238"/>
            <a:ext cx="92106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zh-CN" smtClean="0"/>
              <a:t>Kliknij, aby edytować styl</a:t>
            </a:r>
            <a:endParaRPr lang="en-GB" altLang="zh-CN" smtClean="0"/>
          </a:p>
        </p:txBody>
      </p:sp>
      <p:pic>
        <p:nvPicPr>
          <p:cNvPr id="519173" name="Picture 22" descr="Citi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5" y="6270625"/>
            <a:ext cx="225742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9174" name="Text Box 6"/>
          <p:cNvSpPr txBox="1">
            <a:spLocks noChangeArrowheads="1"/>
          </p:cNvSpPr>
          <p:nvPr userDrawn="1"/>
        </p:nvSpPr>
        <p:spPr bwMode="auto">
          <a:xfrm>
            <a:off x="4837113" y="6513513"/>
            <a:ext cx="4032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000">
                <a:solidFill>
                  <a:schemeClr val="tx1"/>
                </a:solidFill>
              </a:rPr>
              <a:t>- </a:t>
            </a:r>
            <a:fld id="{F8EA6774-0736-450C-93EB-2871207BF36C}" type="slidenum">
              <a:rPr lang="en-US" altLang="zh-CN" sz="1000">
                <a:solidFill>
                  <a:schemeClr val="tx1"/>
                </a:solidFill>
                <a:ea typeface="宋体" charset="-122"/>
              </a:rPr>
              <a:pPr algn="ctr" eaLnBrk="1" hangingPunct="1">
                <a:lnSpc>
                  <a:spcPct val="120000"/>
                </a:lnSpc>
                <a:spcAft>
                  <a:spcPct val="50000"/>
                </a:spcAft>
                <a:buClr>
                  <a:schemeClr val="accent1"/>
                </a:buClr>
                <a:buFont typeface="Arial" charset="0"/>
                <a:buNone/>
              </a:pPr>
              <a:t>‹#›</a:t>
            </a:fld>
            <a:r>
              <a:rPr lang="pl-PL" altLang="zh-CN" sz="1000">
                <a:solidFill>
                  <a:schemeClr val="tx1"/>
                </a:solidFill>
              </a:rPr>
              <a:t> -</a:t>
            </a:r>
            <a:endParaRPr lang="en-US" altLang="zh-CN" sz="1000">
              <a:solidFill>
                <a:schemeClr val="tx1"/>
              </a:solidFill>
              <a:ea typeface="宋体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62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Arial" charset="0"/>
        </a:defRPr>
      </a:lvl9pPr>
    </p:titleStyle>
    <p:bodyStyle>
      <a:lvl1pPr marL="228600" indent="-228600" algn="l" rtl="0" fontAlgn="base">
        <a:spcBef>
          <a:spcPct val="75000"/>
        </a:spcBef>
        <a:spcAft>
          <a:spcPct val="0"/>
        </a:spcAft>
        <a:buClr>
          <a:srgbClr val="DC241F"/>
        </a:buClr>
        <a:buFont typeface="Wingdings 2" pitchFamily="18" charset="2"/>
        <a:buChar char=""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455613" indent="-225425" algn="l" rtl="0" fontAlgn="base">
        <a:spcBef>
          <a:spcPct val="25000"/>
        </a:spcBef>
        <a:spcAft>
          <a:spcPct val="0"/>
        </a:spcAft>
        <a:buClr>
          <a:srgbClr val="DC241F"/>
        </a:buClr>
        <a:buFont typeface="Arial" charset="0"/>
        <a:buChar char="–"/>
        <a:defRPr sz="1400">
          <a:solidFill>
            <a:schemeClr val="tx1"/>
          </a:solidFill>
          <a:latin typeface="+mn-lt"/>
        </a:defRPr>
      </a:lvl2pPr>
      <a:lvl3pPr marL="684213" indent="-227013" algn="l" rtl="0" fontAlgn="base">
        <a:spcBef>
          <a:spcPct val="25000"/>
        </a:spcBef>
        <a:spcAft>
          <a:spcPct val="0"/>
        </a:spcAft>
        <a:buClr>
          <a:srgbClr val="DC241F"/>
        </a:buClr>
        <a:buSzPct val="9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3pPr>
      <a:lvl4pPr marL="912813" indent="-227013" algn="l" rtl="0" fontAlgn="base">
        <a:spcBef>
          <a:spcPct val="25000"/>
        </a:spcBef>
        <a:spcAft>
          <a:spcPct val="0"/>
        </a:spcAft>
        <a:buClr>
          <a:srgbClr val="DC241F"/>
        </a:buClr>
        <a:buFont typeface="Wingdings 2" pitchFamily="18" charset="2"/>
        <a:buChar char=""/>
        <a:defRPr sz="1400">
          <a:solidFill>
            <a:schemeClr val="tx1"/>
          </a:solidFill>
          <a:latin typeface="+mn-lt"/>
        </a:defRPr>
      </a:lvl4pPr>
      <a:lvl5pPr marL="1141413" indent="-227013" algn="l" rtl="0" fontAlgn="base">
        <a:spcBef>
          <a:spcPct val="25000"/>
        </a:spcBef>
        <a:spcAft>
          <a:spcPct val="0"/>
        </a:spcAft>
        <a:buClr>
          <a:srgbClr val="DC241F"/>
        </a:buClr>
        <a:buFont typeface="Arial" charset="0"/>
        <a:buChar char="–"/>
        <a:defRPr sz="1400">
          <a:solidFill>
            <a:schemeClr val="tx1"/>
          </a:solidFill>
          <a:latin typeface="+mn-lt"/>
        </a:defRPr>
      </a:lvl5pPr>
      <a:lvl6pPr marL="1598613" indent="-227013" algn="l" rtl="0" fontAlgn="base">
        <a:spcBef>
          <a:spcPct val="25000"/>
        </a:spcBef>
        <a:spcAft>
          <a:spcPct val="0"/>
        </a:spcAft>
        <a:buClr>
          <a:srgbClr val="DC241F"/>
        </a:buClr>
        <a:buFont typeface="Arial" charset="0"/>
        <a:buChar char="–"/>
        <a:defRPr sz="1400">
          <a:solidFill>
            <a:schemeClr val="tx1"/>
          </a:solidFill>
          <a:latin typeface="+mn-lt"/>
        </a:defRPr>
      </a:lvl6pPr>
      <a:lvl7pPr marL="2055813" indent="-227013" algn="l" rtl="0" fontAlgn="base">
        <a:spcBef>
          <a:spcPct val="25000"/>
        </a:spcBef>
        <a:spcAft>
          <a:spcPct val="0"/>
        </a:spcAft>
        <a:buClr>
          <a:srgbClr val="DC241F"/>
        </a:buClr>
        <a:buFont typeface="Arial" charset="0"/>
        <a:buChar char="–"/>
        <a:defRPr sz="1400">
          <a:solidFill>
            <a:schemeClr val="tx1"/>
          </a:solidFill>
          <a:latin typeface="+mn-lt"/>
        </a:defRPr>
      </a:lvl7pPr>
      <a:lvl8pPr marL="2513013" indent="-227013" algn="l" rtl="0" fontAlgn="base">
        <a:spcBef>
          <a:spcPct val="25000"/>
        </a:spcBef>
        <a:spcAft>
          <a:spcPct val="0"/>
        </a:spcAft>
        <a:buClr>
          <a:srgbClr val="DC241F"/>
        </a:buClr>
        <a:buFont typeface="Arial" charset="0"/>
        <a:buChar char="–"/>
        <a:defRPr sz="1400">
          <a:solidFill>
            <a:schemeClr val="tx1"/>
          </a:solidFill>
          <a:latin typeface="+mn-lt"/>
        </a:defRPr>
      </a:lvl8pPr>
      <a:lvl9pPr marL="2970213" indent="-227013" algn="l" rtl="0" fontAlgn="base">
        <a:spcBef>
          <a:spcPct val="25000"/>
        </a:spcBef>
        <a:spcAft>
          <a:spcPct val="0"/>
        </a:spcAft>
        <a:buClr>
          <a:srgbClr val="DC241F"/>
        </a:buClr>
        <a:buFont typeface="Arial" charset="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1557338"/>
            <a:ext cx="9217025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zh-CN" smtClean="0"/>
              <a:t>Kliknij, aby edytować style wzorca tekstu</a:t>
            </a:r>
          </a:p>
          <a:p>
            <a:pPr lvl="1"/>
            <a:r>
              <a:rPr lang="pl-PL" altLang="zh-CN" smtClean="0"/>
              <a:t>Drugi poziom</a:t>
            </a:r>
          </a:p>
          <a:p>
            <a:pPr lvl="2"/>
            <a:r>
              <a:rPr lang="pl-PL" altLang="zh-CN" smtClean="0"/>
              <a:t>Trzeci poziom</a:t>
            </a:r>
          </a:p>
          <a:p>
            <a:pPr lvl="3"/>
            <a:r>
              <a:rPr lang="pl-PL" altLang="zh-CN" smtClean="0"/>
              <a:t>Czwarty poziom</a:t>
            </a:r>
          </a:p>
          <a:p>
            <a:pPr lvl="4"/>
            <a:r>
              <a:rPr lang="pl-PL" altLang="zh-CN" smtClean="0"/>
              <a:t>Piąty poziom</a:t>
            </a:r>
            <a:endParaRPr lang="en-GB" altLang="zh-CN" smtClean="0"/>
          </a:p>
        </p:txBody>
      </p:sp>
      <p:sp>
        <p:nvSpPr>
          <p:cNvPr id="4099" name="Line 3"/>
          <p:cNvSpPr>
            <a:spLocks noChangeShapeType="1"/>
          </p:cNvSpPr>
          <p:nvPr/>
        </p:nvSpPr>
        <p:spPr bwMode="auto">
          <a:xfrm flipV="1">
            <a:off x="344488" y="620713"/>
            <a:ext cx="9210675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57549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44488" y="122238"/>
            <a:ext cx="92106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zh-CN" smtClean="0"/>
              <a:t>Kliknij, aby edytować styl</a:t>
            </a:r>
            <a:endParaRPr lang="en-GB" altLang="zh-CN" smtClean="0"/>
          </a:p>
        </p:txBody>
      </p:sp>
      <p:pic>
        <p:nvPicPr>
          <p:cNvPr id="575493" name="Picture 22" descr="Citi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5" y="6270625"/>
            <a:ext cx="225742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1462" name="Text Box 6"/>
          <p:cNvSpPr txBox="1">
            <a:spLocks noChangeArrowheads="1"/>
          </p:cNvSpPr>
          <p:nvPr userDrawn="1"/>
        </p:nvSpPr>
        <p:spPr bwMode="auto">
          <a:xfrm>
            <a:off x="4837113" y="6513513"/>
            <a:ext cx="403225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>
            <a:spAutoFit/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000"/>
              <a:t>- </a:t>
            </a:r>
            <a:fld id="{7CD0C1E2-03B6-4F10-B58D-751A3664FA06}" type="slidenum">
              <a:rPr lang="en-US" altLang="zh-CN" sz="1000">
                <a:ea typeface="宋体" charset="-122"/>
              </a:rPr>
              <a:pPr eaLnBrk="1" hangingPunct="1">
                <a:lnSpc>
                  <a:spcPct val="120000"/>
                </a:lnSpc>
                <a:spcAft>
                  <a:spcPct val="50000"/>
                </a:spcAft>
                <a:buClr>
                  <a:schemeClr val="accent1"/>
                </a:buClr>
                <a:buFont typeface="Arial" charset="0"/>
                <a:buNone/>
              </a:pPr>
              <a:t>‹#›</a:t>
            </a:fld>
            <a:r>
              <a:rPr lang="pl-PL" altLang="zh-CN" sz="1000"/>
              <a:t> -</a:t>
            </a:r>
            <a:endParaRPr lang="en-US" altLang="zh-CN" sz="1000">
              <a:ea typeface="宋体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Arial" charset="0"/>
        </a:defRPr>
      </a:lvl9pPr>
    </p:titleStyle>
    <p:bodyStyle>
      <a:lvl1pPr marL="228600" indent="-228600" algn="l" rtl="0" fontAlgn="base">
        <a:spcBef>
          <a:spcPct val="75000"/>
        </a:spcBef>
        <a:spcAft>
          <a:spcPct val="0"/>
        </a:spcAft>
        <a:buClr>
          <a:srgbClr val="DC241F"/>
        </a:buClr>
        <a:buFont typeface="Wingdings 2" pitchFamily="18" charset="2"/>
        <a:buChar char=""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455613" indent="-225425" algn="l" rtl="0" fontAlgn="base">
        <a:spcBef>
          <a:spcPct val="25000"/>
        </a:spcBef>
        <a:spcAft>
          <a:spcPct val="0"/>
        </a:spcAft>
        <a:buClr>
          <a:srgbClr val="DC241F"/>
        </a:buClr>
        <a:buFont typeface="Arial" charset="0"/>
        <a:buChar char="–"/>
        <a:defRPr sz="1400">
          <a:solidFill>
            <a:schemeClr val="tx1"/>
          </a:solidFill>
          <a:latin typeface="+mn-lt"/>
        </a:defRPr>
      </a:lvl2pPr>
      <a:lvl3pPr marL="684213" indent="-227013" algn="l" rtl="0" fontAlgn="base">
        <a:spcBef>
          <a:spcPct val="25000"/>
        </a:spcBef>
        <a:spcAft>
          <a:spcPct val="0"/>
        </a:spcAft>
        <a:buClr>
          <a:srgbClr val="DC241F"/>
        </a:buClr>
        <a:buSzPct val="9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3pPr>
      <a:lvl4pPr marL="912813" indent="-227013" algn="l" rtl="0" fontAlgn="base">
        <a:spcBef>
          <a:spcPct val="25000"/>
        </a:spcBef>
        <a:spcAft>
          <a:spcPct val="0"/>
        </a:spcAft>
        <a:buClr>
          <a:srgbClr val="DC241F"/>
        </a:buClr>
        <a:buFont typeface="Wingdings 2" pitchFamily="18" charset="2"/>
        <a:buChar char=""/>
        <a:defRPr sz="1400">
          <a:solidFill>
            <a:schemeClr val="tx1"/>
          </a:solidFill>
          <a:latin typeface="+mn-lt"/>
        </a:defRPr>
      </a:lvl4pPr>
      <a:lvl5pPr marL="1141413" indent="-227013" algn="l" rtl="0" fontAlgn="base">
        <a:spcBef>
          <a:spcPct val="25000"/>
        </a:spcBef>
        <a:spcAft>
          <a:spcPct val="0"/>
        </a:spcAft>
        <a:buClr>
          <a:srgbClr val="DC241F"/>
        </a:buClr>
        <a:buFont typeface="Arial" charset="0"/>
        <a:buChar char="–"/>
        <a:defRPr sz="1400">
          <a:solidFill>
            <a:schemeClr val="tx1"/>
          </a:solidFill>
          <a:latin typeface="+mn-lt"/>
        </a:defRPr>
      </a:lvl5pPr>
      <a:lvl6pPr marL="1598613" indent="-227013" algn="l" rtl="0" fontAlgn="base">
        <a:spcBef>
          <a:spcPct val="25000"/>
        </a:spcBef>
        <a:spcAft>
          <a:spcPct val="0"/>
        </a:spcAft>
        <a:buClr>
          <a:srgbClr val="DC241F"/>
        </a:buClr>
        <a:buFont typeface="Arial" charset="0"/>
        <a:buChar char="–"/>
        <a:defRPr sz="1400">
          <a:solidFill>
            <a:schemeClr val="tx1"/>
          </a:solidFill>
          <a:latin typeface="+mn-lt"/>
        </a:defRPr>
      </a:lvl6pPr>
      <a:lvl7pPr marL="2055813" indent="-227013" algn="l" rtl="0" fontAlgn="base">
        <a:spcBef>
          <a:spcPct val="25000"/>
        </a:spcBef>
        <a:spcAft>
          <a:spcPct val="0"/>
        </a:spcAft>
        <a:buClr>
          <a:srgbClr val="DC241F"/>
        </a:buClr>
        <a:buFont typeface="Arial" charset="0"/>
        <a:buChar char="–"/>
        <a:defRPr sz="1400">
          <a:solidFill>
            <a:schemeClr val="tx1"/>
          </a:solidFill>
          <a:latin typeface="+mn-lt"/>
        </a:defRPr>
      </a:lvl7pPr>
      <a:lvl8pPr marL="2513013" indent="-227013" algn="l" rtl="0" fontAlgn="base">
        <a:spcBef>
          <a:spcPct val="25000"/>
        </a:spcBef>
        <a:spcAft>
          <a:spcPct val="0"/>
        </a:spcAft>
        <a:buClr>
          <a:srgbClr val="DC241F"/>
        </a:buClr>
        <a:buFont typeface="Arial" charset="0"/>
        <a:buChar char="–"/>
        <a:defRPr sz="1400">
          <a:solidFill>
            <a:schemeClr val="tx1"/>
          </a:solidFill>
          <a:latin typeface="+mn-lt"/>
        </a:defRPr>
      </a:lvl8pPr>
      <a:lvl9pPr marL="2970213" indent="-227013" algn="l" rtl="0" fontAlgn="base">
        <a:spcBef>
          <a:spcPct val="25000"/>
        </a:spcBef>
        <a:spcAft>
          <a:spcPct val="0"/>
        </a:spcAft>
        <a:buClr>
          <a:srgbClr val="DC241F"/>
        </a:buClr>
        <a:buFont typeface="Arial" charset="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562075"/>
          </a:xfrm>
          <a:prstGeom prst="rect">
            <a:avLst/>
          </a:prstGeom>
        </p:spPr>
        <p:txBody>
          <a:bodyPr vert="horz" lIns="107281" tIns="53641" rIns="107281" bIns="53641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980728"/>
            <a:ext cx="8915400" cy="5400600"/>
          </a:xfrm>
          <a:prstGeom prst="rect">
            <a:avLst/>
          </a:prstGeom>
        </p:spPr>
        <p:txBody>
          <a:bodyPr vert="horz" lIns="107281" tIns="53641" rIns="107281" bIns="53641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95300" y="6487986"/>
            <a:ext cx="2311400" cy="365126"/>
          </a:xfrm>
          <a:prstGeom prst="rect">
            <a:avLst/>
          </a:prstGeom>
        </p:spPr>
        <p:txBody>
          <a:bodyPr vert="horz" lIns="107281" tIns="53641" rIns="107281" bIns="53641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72815" eaLnBrk="1" fontAlgn="auto" hangingPunct="1">
              <a:spcBef>
                <a:spcPts val="0"/>
              </a:spcBef>
              <a:spcAft>
                <a:spcPts val="0"/>
              </a:spcAft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Verdana"/>
                <a:cs typeface="Arial" charset="0"/>
              </a:rPr>
              <a:pPr defTabSz="1072815" eaLnBrk="1" fontAlgn="auto" hangingPunct="1">
                <a:spcBef>
                  <a:spcPts val="0"/>
                </a:spcBef>
                <a:spcAft>
                  <a:spcPts val="0"/>
                </a:spcAft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cs typeface="Arial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384550" y="6487986"/>
            <a:ext cx="3136900" cy="365126"/>
          </a:xfrm>
          <a:prstGeom prst="rect">
            <a:avLst/>
          </a:prstGeom>
        </p:spPr>
        <p:txBody>
          <a:bodyPr vert="horz" lIns="107281" tIns="53641" rIns="107281" bIns="53641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72815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cs typeface="Arial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99300" y="6487986"/>
            <a:ext cx="2311400" cy="365126"/>
          </a:xfrm>
          <a:prstGeom prst="rect">
            <a:avLst/>
          </a:prstGeom>
        </p:spPr>
        <p:txBody>
          <a:bodyPr vert="horz" lIns="107281" tIns="53641" rIns="107281" bIns="53641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72815" eaLnBrk="1" fontAlgn="auto" hangingPunct="1">
              <a:spcBef>
                <a:spcPts val="0"/>
              </a:spcBef>
              <a:spcAft>
                <a:spcPts val="0"/>
              </a:spcAft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Verdana"/>
                <a:cs typeface="Arial" charset="0"/>
              </a:rPr>
              <a:pPr defTabSz="1072815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Verdana"/>
              <a:cs typeface="Arial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67602" y="908720"/>
            <a:ext cx="9009901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534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1072815" rtl="0" eaLnBrk="1" latinLnBrk="0" hangingPunct="1">
        <a:spcBef>
          <a:spcPct val="0"/>
        </a:spcBef>
        <a:buNone/>
        <a:defRPr sz="2800" b="1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072815" rtl="0" eaLnBrk="1" latinLnBrk="0" hangingPunct="1">
        <a:spcBef>
          <a:spcPct val="20000"/>
        </a:spcBef>
        <a:buFont typeface="Arial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408" indent="0" algn="l" defTabSz="1072815" rtl="0" eaLnBrk="1" latinLnBrk="0" hangingPunct="1">
        <a:spcBef>
          <a:spcPct val="20000"/>
        </a:spcBef>
        <a:buFont typeface="Arial" pitchFamily="34" charset="0"/>
        <a:buNone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815" indent="0" algn="l" defTabSz="1072815" rtl="0" eaLnBrk="1" latinLnBrk="0" hangingPunct="1">
        <a:spcBef>
          <a:spcPct val="200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223" indent="0" algn="l" defTabSz="1072815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630" indent="0" algn="l" defTabSz="1072815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50242" indent="-268204" algn="l" defTabSz="107281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486649" indent="-268204" algn="l" defTabSz="107281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23056" indent="-268204" algn="l" defTabSz="107281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559464" indent="-268204" algn="l" defTabSz="107281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7281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408" algn="l" defTabSz="107281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815" algn="l" defTabSz="107281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223" algn="l" defTabSz="107281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630" algn="l" defTabSz="107281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038" algn="l" defTabSz="107281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446" algn="l" defTabSz="107281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4852" algn="l" defTabSz="107281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1260" algn="l" defTabSz="107281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4.emf"/><Relationship Id="rId10" Type="http://schemas.openxmlformats.org/officeDocument/2006/relationships/image" Target="../media/image27.e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30.emf"/><Relationship Id="rId4" Type="http://schemas.openxmlformats.org/officeDocument/2006/relationships/oleObject" Target="../embeddings/oleObject20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1.jpe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7.jpeg"/><Relationship Id="rId12" Type="http://schemas.openxmlformats.org/officeDocument/2006/relationships/image" Target="../media/image40.jpeg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6.jpeg"/><Relationship Id="rId11" Type="http://schemas.openxmlformats.org/officeDocument/2006/relationships/image" Target="../media/image35.png"/><Relationship Id="rId5" Type="http://schemas.openxmlformats.org/officeDocument/2006/relationships/image" Target="../media/image34.e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png"/><Relationship Id="rId9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13" Type="http://schemas.openxmlformats.org/officeDocument/2006/relationships/image" Target="../media/image56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50.jpeg"/><Relationship Id="rId12" Type="http://schemas.openxmlformats.org/officeDocument/2006/relationships/image" Target="../media/image5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1.xml"/><Relationship Id="rId11" Type="http://schemas.openxmlformats.org/officeDocument/2006/relationships/image" Target="../media/image54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53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2.jpeg"/><Relationship Id="rId1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jamobilnabankowocc.pl/" TargetMode="External"/><Relationship Id="rId2" Type="http://schemas.openxmlformats.org/officeDocument/2006/relationships/hyperlink" Target="http://www.mojamobilnabankowosc.pl/" TargetMode="Externa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valle.taobao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2.e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.e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1.emf"/><Relationship Id="rId5" Type="http://schemas.openxmlformats.org/officeDocument/2006/relationships/image" Target="../media/image8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3.emf"/><Relationship Id="rId10" Type="http://schemas.openxmlformats.org/officeDocument/2006/relationships/image" Target="../media/image15.emf"/><Relationship Id="rId4" Type="http://schemas.openxmlformats.org/officeDocument/2006/relationships/oleObject" Target="../embeddings/oleObject7.bin"/><Relationship Id="rId9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0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49538" y="1557338"/>
            <a:ext cx="6905625" cy="165735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charset="-122"/>
              </a:rPr>
              <a:t>BANK HANDLOWY W WARSZAWIE S.A.</a:t>
            </a:r>
            <a:br>
              <a:rPr lang="en-US" altLang="zh-CN" dirty="0" smtClean="0">
                <a:ea typeface="宋体" charset="-122"/>
              </a:rPr>
            </a:br>
            <a:r>
              <a:rPr lang="en-US" altLang="zh-CN" dirty="0" smtClean="0">
                <a:ea typeface="宋体" charset="-122"/>
              </a:rPr>
              <a:t>1Q 2010 consolidated financial results </a:t>
            </a:r>
            <a:endParaRPr lang="en-GB" altLang="zh-CN" dirty="0" smtClean="0"/>
          </a:p>
        </p:txBody>
      </p:sp>
      <p:sp>
        <p:nvSpPr>
          <p:cNvPr id="7174" name="Rectangle 11"/>
          <p:cNvSpPr>
            <a:spLocks noChangeArrowheads="1"/>
          </p:cNvSpPr>
          <p:nvPr/>
        </p:nvSpPr>
        <p:spPr bwMode="auto">
          <a:xfrm>
            <a:off x="322263" y="2940050"/>
            <a:ext cx="24495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None/>
            </a:pPr>
            <a:endParaRPr lang="pl-PL" altLang="zh-CN" sz="1800"/>
          </a:p>
        </p:txBody>
      </p:sp>
      <p:pic>
        <p:nvPicPr>
          <p:cNvPr id="7176" name="Obraz 18" descr="ch_logo_blue_small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2809875"/>
            <a:ext cx="2087562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4318000" y="6426200"/>
            <a:ext cx="1414463" cy="431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ChangeArrowheads="1"/>
          </p:cNvSpPr>
          <p:nvPr/>
        </p:nvSpPr>
        <p:spPr bwMode="auto">
          <a:xfrm>
            <a:off x="0" y="4713288"/>
            <a:ext cx="9906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anchor="ctr"/>
          <a:lstStyle/>
          <a:p>
            <a:endParaRPr lang="zh-CN" altLang="en-US"/>
          </a:p>
        </p:txBody>
      </p:sp>
      <p:sp>
        <p:nvSpPr>
          <p:cNvPr id="509955" name="Rectangle 2"/>
          <p:cNvSpPr>
            <a:spLocks noChangeArrowheads="1"/>
          </p:cNvSpPr>
          <p:nvPr/>
        </p:nvSpPr>
        <p:spPr bwMode="auto">
          <a:xfrm>
            <a:off x="344488" y="122238"/>
            <a:ext cx="92106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 sz="2400">
                <a:solidFill>
                  <a:schemeClr val="accent2"/>
                </a:solidFill>
                <a:latin typeface="Arial" charset="0"/>
              </a:defRPr>
            </a:lvl1pPr>
            <a:lvl2pPr>
              <a:defRPr sz="2400">
                <a:solidFill>
                  <a:schemeClr val="accent2"/>
                </a:solidFill>
                <a:latin typeface="Arial" charset="0"/>
              </a:defRPr>
            </a:lvl2pPr>
            <a:lvl3pPr>
              <a:defRPr sz="2400">
                <a:solidFill>
                  <a:schemeClr val="accent2"/>
                </a:solidFill>
                <a:latin typeface="Arial" charset="0"/>
              </a:defRPr>
            </a:lvl3pPr>
            <a:lvl4pPr>
              <a:defRPr sz="2400">
                <a:solidFill>
                  <a:schemeClr val="accent2"/>
                </a:solidFill>
                <a:latin typeface="Arial" charset="0"/>
              </a:defRPr>
            </a:lvl4pPr>
            <a:lvl5pPr>
              <a:defRPr sz="2400">
                <a:solidFill>
                  <a:schemeClr val="accent2"/>
                </a:solidFill>
                <a:latin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>
                <a:ea typeface="宋体" charset="-122"/>
              </a:rPr>
              <a:t>Decrease of expenses and cost efficiency improvement</a:t>
            </a:r>
            <a:r>
              <a:rPr lang="pl-PL" altLang="zh-CN"/>
              <a:t>  </a:t>
            </a:r>
          </a:p>
        </p:txBody>
      </p:sp>
      <p:sp>
        <p:nvSpPr>
          <p:cNvPr id="509956" name="AutoShape 4"/>
          <p:cNvSpPr>
            <a:spLocks noChangeArrowheads="1"/>
          </p:cNvSpPr>
          <p:nvPr/>
        </p:nvSpPr>
        <p:spPr bwMode="auto">
          <a:xfrm>
            <a:off x="5457825" y="5368925"/>
            <a:ext cx="2973388" cy="652463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/>
          <a:lstStyle/>
          <a:p>
            <a:pPr algn="ctr"/>
            <a:r>
              <a:rPr lang="en-US" altLang="zh-CN" sz="1200" u="sng">
                <a:solidFill>
                  <a:schemeClr val="tx1"/>
                </a:solidFill>
                <a:ea typeface="宋体" charset="-122"/>
              </a:rPr>
              <a:t>Corporate banking: </a:t>
            </a:r>
          </a:p>
          <a:p>
            <a:pPr algn="ctr"/>
            <a:r>
              <a:rPr lang="en-US" altLang="zh-CN" sz="1200">
                <a:solidFill>
                  <a:schemeClr val="tx1"/>
                </a:solidFill>
                <a:ea typeface="宋体" charset="-122"/>
              </a:rPr>
              <a:t>Lower depreciation,  personnel and external services expense</a:t>
            </a:r>
            <a:r>
              <a:rPr lang="pl-PL" altLang="zh-CN" sz="1200">
                <a:solidFill>
                  <a:schemeClr val="tx1"/>
                </a:solidFill>
              </a:rPr>
              <a:t>s</a:t>
            </a:r>
            <a:endParaRPr lang="en-US" altLang="zh-CN" sz="1200">
              <a:solidFill>
                <a:schemeClr val="tx1"/>
              </a:solidFill>
              <a:ea typeface="宋体" charset="-122"/>
            </a:endParaRPr>
          </a:p>
          <a:p>
            <a:pPr algn="ctr" eaLnBrk="1" hangingPunct="1"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endParaRPr lang="pl-PL" altLang="zh-CN" sz="1200">
              <a:solidFill>
                <a:schemeClr val="tx1"/>
              </a:solidFill>
            </a:endParaRPr>
          </a:p>
          <a:p>
            <a:pPr algn="ctr" eaLnBrk="1" hangingPunct="1"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endParaRPr lang="pl-PL" altLang="zh-CN" sz="2000" b="1">
              <a:solidFill>
                <a:schemeClr val="tx2"/>
              </a:solidFill>
            </a:endParaRPr>
          </a:p>
        </p:txBody>
      </p:sp>
      <p:sp>
        <p:nvSpPr>
          <p:cNvPr id="509957" name="AutoShape 5"/>
          <p:cNvSpPr>
            <a:spLocks noChangeArrowheads="1"/>
          </p:cNvSpPr>
          <p:nvPr/>
        </p:nvSpPr>
        <p:spPr bwMode="auto">
          <a:xfrm>
            <a:off x="5475288" y="4135438"/>
            <a:ext cx="3654425" cy="80645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/>
          <a:lstStyle/>
          <a:p>
            <a:pPr algn="ctr"/>
            <a:r>
              <a:rPr lang="en-US" altLang="zh-CN" sz="1200" u="sng">
                <a:solidFill>
                  <a:schemeClr val="tx1"/>
                </a:solidFill>
                <a:ea typeface="宋体" charset="-122"/>
              </a:rPr>
              <a:t>Retail banking: </a:t>
            </a:r>
          </a:p>
          <a:p>
            <a:pPr algn="ctr"/>
            <a:r>
              <a:rPr lang="en-US" altLang="zh-CN" sz="1200">
                <a:solidFill>
                  <a:schemeClr val="tx1"/>
                </a:solidFill>
                <a:ea typeface="宋体" charset="-122"/>
              </a:rPr>
              <a:t>Optimization in the scope of branch network, infrastructure, technology and acquisition expenses</a:t>
            </a:r>
          </a:p>
          <a:p>
            <a:pPr algn="ctr" eaLnBrk="1" hangingPunct="1">
              <a:lnSpc>
                <a:spcPct val="125000"/>
              </a:lnSpc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endParaRPr lang="en-US" altLang="zh-CN" sz="1200">
              <a:solidFill>
                <a:schemeClr val="tx1"/>
              </a:solidFill>
              <a:ea typeface="宋体" charset="-122"/>
            </a:endParaRPr>
          </a:p>
          <a:p>
            <a:pPr algn="ctr" eaLnBrk="1" hangingPunct="1">
              <a:lnSpc>
                <a:spcPct val="125000"/>
              </a:lnSpc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200">
                <a:solidFill>
                  <a:schemeClr val="tx1"/>
                </a:solidFill>
              </a:rPr>
              <a:t> </a:t>
            </a:r>
          </a:p>
          <a:p>
            <a:pPr algn="ctr" eaLnBrk="1" hangingPunct="1"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endParaRPr lang="pl-PL" altLang="zh-CN" sz="1200">
              <a:solidFill>
                <a:schemeClr val="tx1"/>
              </a:solidFill>
            </a:endParaRPr>
          </a:p>
          <a:p>
            <a:pPr algn="ctr" eaLnBrk="1" hangingPunct="1"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endParaRPr lang="pl-PL" altLang="zh-CN" sz="2000" b="1">
              <a:solidFill>
                <a:schemeClr val="tx2"/>
              </a:solidFill>
            </a:endParaRPr>
          </a:p>
        </p:txBody>
      </p:sp>
      <p:graphicFrame>
        <p:nvGraphicFramePr>
          <p:cNvPr id="509958" name="Object 6"/>
          <p:cNvGraphicFramePr>
            <a:graphicFrameLocks noChangeAspect="1"/>
          </p:cNvGraphicFramePr>
          <p:nvPr/>
        </p:nvGraphicFramePr>
        <p:xfrm>
          <a:off x="1022350" y="4775200"/>
          <a:ext cx="3498850" cy="173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90" name="Chart" r:id="rId4" imgW="7296206" imgH="3600362" progId="MSGraph.Chart.8">
                  <p:embed followColorScheme="full"/>
                </p:oleObj>
              </mc:Choice>
              <mc:Fallback>
                <p:oleObj name="Chart" r:id="rId4" imgW="7296206" imgH="3600362" progId="MSGraph.Chart.8">
                  <p:embed followColorScheme="full"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350" y="4775200"/>
                        <a:ext cx="3498850" cy="173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9960" name="Rectangle 8"/>
          <p:cNvSpPr>
            <a:spLocks noChangeArrowheads="1"/>
          </p:cNvSpPr>
          <p:nvPr/>
        </p:nvSpPr>
        <p:spPr bwMode="auto">
          <a:xfrm>
            <a:off x="539750" y="6196013"/>
            <a:ext cx="130175" cy="136525"/>
          </a:xfrm>
          <a:prstGeom prst="rect">
            <a:avLst/>
          </a:prstGeom>
          <a:solidFill>
            <a:schemeClr val="accent2"/>
          </a:solidFill>
          <a:ln w="22225">
            <a:solidFill>
              <a:srgbClr val="808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9961" name="Rectangle 9"/>
          <p:cNvSpPr>
            <a:spLocks noChangeArrowheads="1"/>
          </p:cNvSpPr>
          <p:nvPr/>
        </p:nvSpPr>
        <p:spPr bwMode="auto">
          <a:xfrm>
            <a:off x="2584450" y="6210300"/>
            <a:ext cx="130175" cy="136525"/>
          </a:xfrm>
          <a:prstGeom prst="rect">
            <a:avLst/>
          </a:prstGeom>
          <a:solidFill>
            <a:srgbClr val="99CCFF"/>
          </a:solidFill>
          <a:ln w="22225">
            <a:solidFill>
              <a:srgbClr val="808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9964" name="Rectangle 12"/>
          <p:cNvSpPr>
            <a:spLocks noChangeArrowheads="1"/>
          </p:cNvSpPr>
          <p:nvPr/>
        </p:nvSpPr>
        <p:spPr bwMode="auto">
          <a:xfrm>
            <a:off x="3879850" y="6194425"/>
            <a:ext cx="130175" cy="136525"/>
          </a:xfrm>
          <a:prstGeom prst="rect">
            <a:avLst/>
          </a:prstGeom>
          <a:solidFill>
            <a:srgbClr val="C0C0C0"/>
          </a:solidFill>
          <a:ln w="22225">
            <a:solidFill>
              <a:srgbClr val="808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09966" name="Object 14"/>
          <p:cNvGraphicFramePr>
            <a:graphicFrameLocks noChangeAspect="1"/>
          </p:cNvGraphicFramePr>
          <p:nvPr/>
        </p:nvGraphicFramePr>
        <p:xfrm>
          <a:off x="847725" y="3298825"/>
          <a:ext cx="36703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91" name="Chart" r:id="rId6" imgW="7248465" imgH="3305187" progId="MSGraph.Chart.8">
                  <p:embed followColorScheme="full"/>
                </p:oleObj>
              </mc:Choice>
              <mc:Fallback>
                <p:oleObj name="Chart" r:id="rId6" imgW="7248465" imgH="3305187" progId="MSGraph.Chart.8">
                  <p:embed followColorScheme="full"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725" y="3298825"/>
                        <a:ext cx="367030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9968" name="Rectangle 16"/>
          <p:cNvSpPr>
            <a:spLocks noChangeArrowheads="1"/>
          </p:cNvSpPr>
          <p:nvPr/>
        </p:nvSpPr>
        <p:spPr bwMode="auto">
          <a:xfrm>
            <a:off x="3046413" y="4772025"/>
            <a:ext cx="149225" cy="138113"/>
          </a:xfrm>
          <a:prstGeom prst="rect">
            <a:avLst/>
          </a:prstGeom>
          <a:solidFill>
            <a:srgbClr val="0066FF"/>
          </a:solidFill>
          <a:ln w="1587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9970" name="Rectangle 18"/>
          <p:cNvSpPr>
            <a:spLocks noChangeArrowheads="1"/>
          </p:cNvSpPr>
          <p:nvPr/>
        </p:nvSpPr>
        <p:spPr bwMode="auto">
          <a:xfrm>
            <a:off x="1335088" y="4759325"/>
            <a:ext cx="149225" cy="138113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9971" name="AutoShape 19"/>
          <p:cNvSpPr>
            <a:spLocks noChangeArrowheads="1"/>
          </p:cNvSpPr>
          <p:nvPr/>
        </p:nvSpPr>
        <p:spPr bwMode="auto">
          <a:xfrm>
            <a:off x="5867400" y="908050"/>
            <a:ext cx="3673475" cy="287338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/>
          <a:lstStyle/>
          <a:p>
            <a:pPr algn="ctr" eaLnBrk="1" hangingPunct="1">
              <a:lnSpc>
                <a:spcPct val="105000"/>
              </a:lnSpc>
              <a:buClr>
                <a:schemeClr val="accent2"/>
              </a:buClr>
              <a:buSzPct val="130000"/>
              <a:buFont typeface="Wingdings" pitchFamily="2" charset="2"/>
              <a:buNone/>
            </a:pPr>
            <a:r>
              <a:rPr lang="en-US" altLang="zh-CN" sz="1400" b="1">
                <a:ea typeface="宋体" charset="-122"/>
              </a:rPr>
              <a:t>Expenses decrease by 13% YoY</a:t>
            </a:r>
          </a:p>
        </p:txBody>
      </p:sp>
      <p:sp>
        <p:nvSpPr>
          <p:cNvPr id="509972" name="AutoShape 20"/>
          <p:cNvSpPr>
            <a:spLocks noChangeArrowheads="1"/>
          </p:cNvSpPr>
          <p:nvPr/>
        </p:nvSpPr>
        <p:spPr bwMode="auto">
          <a:xfrm>
            <a:off x="5846763" y="1781175"/>
            <a:ext cx="3687762" cy="50482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/>
          <a:lstStyle/>
          <a:p>
            <a:pPr algn="ctr" eaLnBrk="1" hangingPunct="1">
              <a:lnSpc>
                <a:spcPct val="105000"/>
              </a:lnSpc>
              <a:buClr>
                <a:schemeClr val="accent2"/>
              </a:buClr>
              <a:buSzPct val="130000"/>
              <a:buFont typeface="Wingdings" pitchFamily="2" charset="2"/>
              <a:buNone/>
            </a:pPr>
            <a:r>
              <a:rPr lang="en-US" altLang="zh-CN" sz="1400" b="1">
                <a:ea typeface="宋体" charset="-122"/>
              </a:rPr>
              <a:t>C/I ratio decrease by </a:t>
            </a:r>
            <a:r>
              <a:rPr lang="pl-PL" altLang="zh-CN" sz="1400" b="1"/>
              <a:t>9</a:t>
            </a:r>
            <a:r>
              <a:rPr lang="en-US" altLang="zh-CN" sz="1400" b="1">
                <a:ea typeface="宋体" charset="-122"/>
              </a:rPr>
              <a:t> p.p. to the </a:t>
            </a:r>
            <a:r>
              <a:rPr lang="pl-PL" altLang="zh-CN" sz="1400" b="1"/>
              <a:t/>
            </a:r>
            <a:br>
              <a:rPr lang="pl-PL" altLang="zh-CN" sz="1400" b="1"/>
            </a:br>
            <a:r>
              <a:rPr lang="en-US" altLang="zh-CN" sz="1400" b="1">
                <a:ea typeface="宋体" charset="-122"/>
              </a:rPr>
              <a:t>level of 5</a:t>
            </a:r>
            <a:r>
              <a:rPr lang="pl-PL" altLang="zh-CN" sz="1400" b="1"/>
              <a:t>4</a:t>
            </a:r>
            <a:r>
              <a:rPr lang="en-US" altLang="zh-CN" sz="1400" b="1">
                <a:ea typeface="宋体" charset="-122"/>
              </a:rPr>
              <a:t>%</a:t>
            </a:r>
          </a:p>
          <a:p>
            <a:pPr algn="ctr" eaLnBrk="1" hangingPunct="1">
              <a:lnSpc>
                <a:spcPct val="105000"/>
              </a:lnSpc>
              <a:buClr>
                <a:schemeClr val="accent2"/>
              </a:buClr>
              <a:buSzPct val="130000"/>
              <a:buFont typeface="Wingdings" pitchFamily="2" charset="2"/>
              <a:buNone/>
            </a:pPr>
            <a:endParaRPr lang="en-US" altLang="zh-CN" sz="1400" b="1">
              <a:ea typeface="宋体" charset="-122"/>
            </a:endParaRPr>
          </a:p>
        </p:txBody>
      </p:sp>
      <p:graphicFrame>
        <p:nvGraphicFramePr>
          <p:cNvPr id="509974" name="Object 22"/>
          <p:cNvGraphicFramePr>
            <a:graphicFrameLocks noChangeAspect="1"/>
          </p:cNvGraphicFramePr>
          <p:nvPr/>
        </p:nvGraphicFramePr>
        <p:xfrm>
          <a:off x="388938" y="722313"/>
          <a:ext cx="5400675" cy="259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92" name="Chart" r:id="rId8" imgW="7467664" imgH="4048001" progId="MSGraph.Chart.8">
                  <p:embed followColorScheme="full"/>
                </p:oleObj>
              </mc:Choice>
              <mc:Fallback>
                <p:oleObj name="Chart" r:id="rId8" imgW="7467664" imgH="4048001" progId="MSGraph.Chart.8">
                  <p:embed followColorScheme="full"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938" y="722313"/>
                        <a:ext cx="5400675" cy="2592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9975" name="Text Box 23"/>
          <p:cNvSpPr txBox="1">
            <a:spLocks noChangeArrowheads="1"/>
          </p:cNvSpPr>
          <p:nvPr/>
        </p:nvSpPr>
        <p:spPr bwMode="auto">
          <a:xfrm>
            <a:off x="1717675" y="654050"/>
            <a:ext cx="2998788" cy="25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FA5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1400" b="1">
                <a:ea typeface="宋体" charset="-122"/>
              </a:rPr>
              <a:t>Cost discipline policy</a:t>
            </a:r>
          </a:p>
        </p:txBody>
      </p:sp>
      <p:sp>
        <p:nvSpPr>
          <p:cNvPr id="509976" name="Text Box 24"/>
          <p:cNvSpPr txBox="1">
            <a:spLocks noChangeArrowheads="1"/>
          </p:cNvSpPr>
          <p:nvPr/>
        </p:nvSpPr>
        <p:spPr bwMode="auto">
          <a:xfrm>
            <a:off x="492125" y="620713"/>
            <a:ext cx="65563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000"/>
              <a:t>/PLN MM/</a:t>
            </a:r>
            <a:endParaRPr lang="en-US" altLang="zh-CN" sz="1000">
              <a:ea typeface="宋体" charset="-122"/>
            </a:endParaRPr>
          </a:p>
        </p:txBody>
      </p:sp>
      <p:sp>
        <p:nvSpPr>
          <p:cNvPr id="509977" name="Text Box 25"/>
          <p:cNvSpPr txBox="1">
            <a:spLocks noChangeArrowheads="1"/>
          </p:cNvSpPr>
          <p:nvPr/>
        </p:nvSpPr>
        <p:spPr bwMode="auto">
          <a:xfrm>
            <a:off x="1389063" y="3319463"/>
            <a:ext cx="2998787" cy="25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FA5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1400" b="1">
                <a:ea typeface="宋体" charset="-122"/>
              </a:rPr>
              <a:t>Expenses structure in </a:t>
            </a:r>
            <a:r>
              <a:rPr lang="pl-PL" altLang="zh-CN" sz="1400" b="1"/>
              <a:t>1Q </a:t>
            </a:r>
            <a:r>
              <a:rPr lang="en-US" altLang="zh-CN" sz="1400" b="1">
                <a:ea typeface="宋体" charset="-122"/>
              </a:rPr>
              <a:t>20</a:t>
            </a:r>
            <a:r>
              <a:rPr lang="pl-PL" altLang="zh-CN" sz="1400" b="1"/>
              <a:t>1</a:t>
            </a:r>
            <a:r>
              <a:rPr lang="en-US" altLang="zh-CN" sz="1400" b="1">
                <a:ea typeface="宋体" charset="-122"/>
              </a:rPr>
              <a:t>0</a:t>
            </a:r>
          </a:p>
        </p:txBody>
      </p:sp>
      <p:sp>
        <p:nvSpPr>
          <p:cNvPr id="509978" name="Text Box 26"/>
          <p:cNvSpPr txBox="1">
            <a:spLocks noChangeArrowheads="1"/>
          </p:cNvSpPr>
          <p:nvPr/>
        </p:nvSpPr>
        <p:spPr bwMode="auto">
          <a:xfrm>
            <a:off x="671513" y="6135688"/>
            <a:ext cx="17033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200">
                <a:solidFill>
                  <a:srgbClr val="000000"/>
                </a:solidFill>
                <a:ea typeface="宋体" charset="-122"/>
              </a:rPr>
              <a:t>General administrative</a:t>
            </a:r>
          </a:p>
        </p:txBody>
      </p:sp>
      <p:sp>
        <p:nvSpPr>
          <p:cNvPr id="509979" name="Text Box 27"/>
          <p:cNvSpPr txBox="1">
            <a:spLocks noChangeArrowheads="1"/>
          </p:cNvSpPr>
          <p:nvPr/>
        </p:nvSpPr>
        <p:spPr bwMode="auto">
          <a:xfrm>
            <a:off x="2687638" y="6151563"/>
            <a:ext cx="8667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200">
                <a:solidFill>
                  <a:srgbClr val="000000"/>
                </a:solidFill>
                <a:ea typeface="宋体" charset="-122"/>
              </a:rPr>
              <a:t>Personnel</a:t>
            </a:r>
          </a:p>
        </p:txBody>
      </p:sp>
      <p:sp>
        <p:nvSpPr>
          <p:cNvPr id="509980" name="Text Box 28"/>
          <p:cNvSpPr txBox="1">
            <a:spLocks noChangeArrowheads="1"/>
          </p:cNvSpPr>
          <p:nvPr/>
        </p:nvSpPr>
        <p:spPr bwMode="auto">
          <a:xfrm>
            <a:off x="3983038" y="6135688"/>
            <a:ext cx="10350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200">
                <a:solidFill>
                  <a:srgbClr val="000000"/>
                </a:solidFill>
                <a:ea typeface="宋体" charset="-122"/>
              </a:rPr>
              <a:t>Depreciation</a:t>
            </a:r>
          </a:p>
        </p:txBody>
      </p:sp>
      <p:sp>
        <p:nvSpPr>
          <p:cNvPr id="509981" name="Text Box 29"/>
          <p:cNvSpPr txBox="1">
            <a:spLocks noChangeArrowheads="1"/>
          </p:cNvSpPr>
          <p:nvPr/>
        </p:nvSpPr>
        <p:spPr bwMode="auto">
          <a:xfrm>
            <a:off x="1497013" y="4699000"/>
            <a:ext cx="5715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200">
                <a:solidFill>
                  <a:schemeClr val="tx1"/>
                </a:solidFill>
                <a:ea typeface="宋体" charset="-122"/>
              </a:rPr>
              <a:t>Retail</a:t>
            </a:r>
          </a:p>
        </p:txBody>
      </p:sp>
      <p:sp>
        <p:nvSpPr>
          <p:cNvPr id="509982" name="Text Box 30"/>
          <p:cNvSpPr txBox="1">
            <a:spLocks noChangeArrowheads="1"/>
          </p:cNvSpPr>
          <p:nvPr/>
        </p:nvSpPr>
        <p:spPr bwMode="auto">
          <a:xfrm>
            <a:off x="3144838" y="4699000"/>
            <a:ext cx="85883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200">
                <a:solidFill>
                  <a:schemeClr val="tx1"/>
                </a:solidFill>
                <a:ea typeface="宋体" charset="-122"/>
              </a:rPr>
              <a:t>Corporate</a:t>
            </a:r>
          </a:p>
        </p:txBody>
      </p:sp>
      <p:pic>
        <p:nvPicPr>
          <p:cNvPr id="509983" name="Picture 3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925" y="2924175"/>
            <a:ext cx="391795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8" name="Text Box 12"/>
          <p:cNvSpPr txBox="1">
            <a:spLocks noChangeArrowheads="1"/>
          </p:cNvSpPr>
          <p:nvPr/>
        </p:nvSpPr>
        <p:spPr bwMode="auto">
          <a:xfrm>
            <a:off x="639763" y="2873375"/>
            <a:ext cx="655637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1000">
                <a:solidFill>
                  <a:srgbClr val="969696"/>
                </a:solidFill>
                <a:ea typeface="宋体" charset="-122"/>
              </a:rPr>
              <a:t>/PLN MM/</a:t>
            </a:r>
          </a:p>
        </p:txBody>
      </p:sp>
      <p:sp>
        <p:nvSpPr>
          <p:cNvPr id="167949" name="Text Box 13"/>
          <p:cNvSpPr txBox="1">
            <a:spLocks noChangeArrowheads="1"/>
          </p:cNvSpPr>
          <p:nvPr/>
        </p:nvSpPr>
        <p:spPr bwMode="auto">
          <a:xfrm>
            <a:off x="2236788" y="2568575"/>
            <a:ext cx="19843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1400" b="1" u="sng">
                <a:ea typeface="宋体" charset="-122"/>
              </a:rPr>
              <a:t>Net impairment losses</a:t>
            </a:r>
          </a:p>
        </p:txBody>
      </p:sp>
      <p:sp>
        <p:nvSpPr>
          <p:cNvPr id="167950" name="AutoShape 14"/>
          <p:cNvSpPr>
            <a:spLocks noChangeArrowheads="1"/>
          </p:cNvSpPr>
          <p:nvPr/>
        </p:nvSpPr>
        <p:spPr bwMode="auto">
          <a:xfrm>
            <a:off x="417513" y="803275"/>
            <a:ext cx="9145587" cy="5508625"/>
          </a:xfrm>
          <a:prstGeom prst="roundRect">
            <a:avLst>
              <a:gd name="adj" fmla="val 8514"/>
            </a:avLst>
          </a:prstGeom>
          <a:noFill/>
          <a:ln w="9525" algn="ctr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anchor="ctr"/>
          <a:lstStyle/>
          <a:p>
            <a:endParaRPr lang="zh-CN" altLang="en-US"/>
          </a:p>
        </p:txBody>
      </p:sp>
      <p:sp>
        <p:nvSpPr>
          <p:cNvPr id="167951" name="AutoShape 15"/>
          <p:cNvSpPr>
            <a:spLocks noChangeArrowheads="1"/>
          </p:cNvSpPr>
          <p:nvPr/>
        </p:nvSpPr>
        <p:spPr bwMode="auto">
          <a:xfrm>
            <a:off x="527050" y="812800"/>
            <a:ext cx="8920163" cy="43338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algn="ctr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anchor="ctr"/>
          <a:lstStyle/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1800" b="1">
                <a:solidFill>
                  <a:schemeClr val="bg1"/>
                </a:solidFill>
                <a:ea typeface="宋体" charset="-122"/>
              </a:rPr>
              <a:t>Net impairment losses </a:t>
            </a:r>
            <a:r>
              <a:rPr lang="en-US" altLang="zh-CN" sz="1400" b="1">
                <a:solidFill>
                  <a:schemeClr val="bg1"/>
                </a:solidFill>
                <a:ea typeface="宋体" charset="-122"/>
              </a:rPr>
              <a:t>(excluding FX options) </a:t>
            </a:r>
          </a:p>
        </p:txBody>
      </p:sp>
      <p:sp>
        <p:nvSpPr>
          <p:cNvPr id="167952" name="Rectangle 16"/>
          <p:cNvSpPr>
            <a:spLocks noChangeArrowheads="1"/>
          </p:cNvSpPr>
          <p:nvPr/>
        </p:nvSpPr>
        <p:spPr bwMode="auto">
          <a:xfrm>
            <a:off x="361950" y="190500"/>
            <a:ext cx="9288463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FA54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2400">
                <a:solidFill>
                  <a:schemeClr val="accent2"/>
                </a:solidFill>
                <a:latin typeface="Arial" charset="0"/>
              </a:defRPr>
            </a:lvl1pPr>
            <a:lvl2pPr>
              <a:defRPr sz="2400">
                <a:solidFill>
                  <a:schemeClr val="accent2"/>
                </a:solidFill>
                <a:latin typeface="Arial" charset="0"/>
              </a:defRPr>
            </a:lvl2pPr>
            <a:lvl3pPr>
              <a:defRPr sz="2400">
                <a:solidFill>
                  <a:schemeClr val="accent2"/>
                </a:solidFill>
                <a:latin typeface="Arial" charset="0"/>
              </a:defRPr>
            </a:lvl3pPr>
            <a:lvl4pPr>
              <a:defRPr sz="2400">
                <a:solidFill>
                  <a:schemeClr val="accent2"/>
                </a:solidFill>
                <a:latin typeface="Arial" charset="0"/>
              </a:defRPr>
            </a:lvl4pPr>
            <a:lvl5pPr>
              <a:defRPr sz="2400">
                <a:solidFill>
                  <a:schemeClr val="accent2"/>
                </a:solidFill>
                <a:latin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Arial" charset="0"/>
              </a:defRPr>
            </a:lvl9pPr>
          </a:lstStyle>
          <a:p>
            <a:r>
              <a:rPr lang="en-US" altLang="zh-CN">
                <a:ea typeface="宋体" charset="-122"/>
              </a:rPr>
              <a:t>Decrease of the cost of credit risk  in 1Q 2010</a:t>
            </a:r>
          </a:p>
        </p:txBody>
      </p:sp>
      <p:sp>
        <p:nvSpPr>
          <p:cNvPr id="167977" name="AutoShape 41"/>
          <p:cNvSpPr>
            <a:spLocks noChangeArrowheads="1"/>
          </p:cNvSpPr>
          <p:nvPr/>
        </p:nvSpPr>
        <p:spPr bwMode="auto">
          <a:xfrm>
            <a:off x="6321425" y="3860800"/>
            <a:ext cx="3060700" cy="59055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/>
          <a:lstStyle/>
          <a:p>
            <a:pPr algn="ctr" eaLnBrk="1" hangingPunct="1"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1200" u="sng">
                <a:solidFill>
                  <a:schemeClr val="tx1"/>
                </a:solidFill>
                <a:ea typeface="宋体" charset="-122"/>
              </a:rPr>
              <a:t>Retail banking: </a:t>
            </a:r>
          </a:p>
          <a:p>
            <a:pPr algn="ctr" eaLnBrk="1" hangingPunct="1"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1200">
                <a:solidFill>
                  <a:schemeClr val="tx1"/>
                </a:solidFill>
                <a:ea typeface="宋体" charset="-122"/>
              </a:rPr>
              <a:t> High risk of credit cards and consumer loans portfolios</a:t>
            </a:r>
          </a:p>
          <a:p>
            <a:pPr algn="ctr" eaLnBrk="1" hangingPunct="1"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endParaRPr lang="en-US" altLang="zh-CN" sz="1200">
              <a:solidFill>
                <a:schemeClr val="tx1"/>
              </a:solidFill>
              <a:ea typeface="宋体" charset="-122"/>
            </a:endParaRPr>
          </a:p>
          <a:p>
            <a:pPr algn="ctr" eaLnBrk="1" hangingPunct="1"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endParaRPr lang="pl-PL" altLang="zh-CN" sz="2000" b="1">
              <a:solidFill>
                <a:schemeClr val="tx2"/>
              </a:solidFill>
            </a:endParaRPr>
          </a:p>
        </p:txBody>
      </p:sp>
      <p:sp>
        <p:nvSpPr>
          <p:cNvPr id="167978" name="AutoShape 42"/>
          <p:cNvSpPr>
            <a:spLocks noChangeArrowheads="1"/>
          </p:cNvSpPr>
          <p:nvPr/>
        </p:nvSpPr>
        <p:spPr bwMode="auto">
          <a:xfrm>
            <a:off x="5673725" y="5165725"/>
            <a:ext cx="2986088" cy="887413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/>
          <a:lstStyle/>
          <a:p>
            <a:pPr algn="ctr" eaLnBrk="1" hangingPunct="1"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1200" u="sng">
                <a:solidFill>
                  <a:schemeClr val="tx1"/>
                </a:solidFill>
                <a:ea typeface="宋体" charset="-122"/>
              </a:rPr>
              <a:t>Corporate banking: </a:t>
            </a:r>
          </a:p>
          <a:p>
            <a:pPr algn="ctr" eaLnBrk="1" hangingPunct="1"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1200">
                <a:solidFill>
                  <a:schemeClr val="tx1"/>
                </a:solidFill>
                <a:ea typeface="宋体" charset="-122"/>
              </a:rPr>
              <a:t>Decrease of credit risk as a result of lasting recovery in the economy and stabilization of clients’ situation</a:t>
            </a:r>
          </a:p>
          <a:p>
            <a:pPr algn="ctr" eaLnBrk="1" hangingPunct="1"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endParaRPr lang="en-US" altLang="zh-CN" sz="1200">
              <a:solidFill>
                <a:schemeClr val="tx1"/>
              </a:solidFill>
              <a:ea typeface="宋体" charset="-122"/>
            </a:endParaRPr>
          </a:p>
          <a:p>
            <a:pPr algn="ctr" eaLnBrk="1" hangingPunct="1"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endParaRPr lang="pl-PL" altLang="zh-CN" sz="2000" b="1">
              <a:solidFill>
                <a:schemeClr val="tx2"/>
              </a:solidFill>
            </a:endParaRPr>
          </a:p>
        </p:txBody>
      </p:sp>
      <p:sp>
        <p:nvSpPr>
          <p:cNvPr id="167985" name="Text Box 49"/>
          <p:cNvSpPr txBox="1">
            <a:spLocks noChangeArrowheads="1"/>
          </p:cNvSpPr>
          <p:nvPr/>
        </p:nvSpPr>
        <p:spPr bwMode="auto">
          <a:xfrm>
            <a:off x="6119813" y="1341438"/>
            <a:ext cx="12350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400" b="1" u="sng"/>
              <a:t>I/D (PLN MM) </a:t>
            </a:r>
            <a:endParaRPr lang="en-US" altLang="zh-CN" sz="1400" b="1" u="sng">
              <a:ea typeface="宋体" charset="-122"/>
            </a:endParaRPr>
          </a:p>
        </p:txBody>
      </p:sp>
      <p:sp>
        <p:nvSpPr>
          <p:cNvPr id="168000" name="Text Box 64"/>
          <p:cNvSpPr txBox="1">
            <a:spLocks noChangeArrowheads="1"/>
          </p:cNvSpPr>
          <p:nvPr/>
        </p:nvSpPr>
        <p:spPr bwMode="auto">
          <a:xfrm>
            <a:off x="1873250" y="1354138"/>
            <a:ext cx="77152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400" b="1" u="sng"/>
              <a:t>1Q </a:t>
            </a:r>
            <a:r>
              <a:rPr lang="en-US" altLang="zh-CN" sz="1400" b="1" u="sng">
                <a:ea typeface="宋体" charset="-122"/>
              </a:rPr>
              <a:t>200</a:t>
            </a:r>
            <a:r>
              <a:rPr lang="pl-PL" altLang="zh-CN" sz="1400" b="1" u="sng"/>
              <a:t>9</a:t>
            </a:r>
            <a:endParaRPr lang="en-US" altLang="zh-CN" sz="1400" b="1" u="sng">
              <a:ea typeface="宋体" charset="-122"/>
            </a:endParaRPr>
          </a:p>
        </p:txBody>
      </p:sp>
      <p:sp>
        <p:nvSpPr>
          <p:cNvPr id="168001" name="Text Box 65"/>
          <p:cNvSpPr txBox="1">
            <a:spLocks noChangeArrowheads="1"/>
          </p:cNvSpPr>
          <p:nvPr/>
        </p:nvSpPr>
        <p:spPr bwMode="auto">
          <a:xfrm>
            <a:off x="4148138" y="1354138"/>
            <a:ext cx="77152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400" b="1" u="sng"/>
              <a:t>1Q </a:t>
            </a:r>
            <a:r>
              <a:rPr lang="en-US" altLang="zh-CN" sz="1400" b="1" u="sng">
                <a:ea typeface="宋体" charset="-122"/>
              </a:rPr>
              <a:t>20</a:t>
            </a:r>
            <a:r>
              <a:rPr lang="pl-PL" altLang="zh-CN" sz="1400" b="1" u="sng"/>
              <a:t>1</a:t>
            </a:r>
            <a:r>
              <a:rPr lang="en-US" altLang="zh-CN" sz="1400" b="1" u="sng">
                <a:ea typeface="宋体" charset="-122"/>
              </a:rPr>
              <a:t>0</a:t>
            </a:r>
          </a:p>
        </p:txBody>
      </p:sp>
      <p:sp>
        <p:nvSpPr>
          <p:cNvPr id="168002" name="AutoShape 66"/>
          <p:cNvSpPr>
            <a:spLocks noChangeArrowheads="1"/>
          </p:cNvSpPr>
          <p:nvPr/>
        </p:nvSpPr>
        <p:spPr bwMode="auto">
          <a:xfrm rot="5400000">
            <a:off x="3164682" y="1759744"/>
            <a:ext cx="412750" cy="293687"/>
          </a:xfrm>
          <a:prstGeom prst="upArrow">
            <a:avLst>
              <a:gd name="adj1" fmla="val 45241"/>
              <a:gd name="adj2" fmla="val 51389"/>
            </a:avLst>
          </a:prstGeom>
          <a:solidFill>
            <a:srgbClr val="0066FF"/>
          </a:solidFill>
          <a:ln w="9525">
            <a:solidFill>
              <a:srgbClr val="00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lIns="0" tIns="0" rIns="0" anchor="ctr">
            <a:spAutoFit/>
          </a:bodyPr>
          <a:lstStyle/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endParaRPr lang="pl-PL" altLang="zh-CN" sz="1000" b="1">
              <a:solidFill>
                <a:srgbClr val="000000"/>
              </a:solidFill>
            </a:endParaRPr>
          </a:p>
        </p:txBody>
      </p:sp>
      <p:sp>
        <p:nvSpPr>
          <p:cNvPr id="168003" name="AutoShape 67"/>
          <p:cNvSpPr>
            <a:spLocks noChangeArrowheads="1"/>
          </p:cNvSpPr>
          <p:nvPr/>
        </p:nvSpPr>
        <p:spPr bwMode="auto">
          <a:xfrm rot="5400000">
            <a:off x="5368132" y="1759744"/>
            <a:ext cx="412750" cy="293687"/>
          </a:xfrm>
          <a:prstGeom prst="upArrow">
            <a:avLst>
              <a:gd name="adj1" fmla="val 45241"/>
              <a:gd name="adj2" fmla="val 51389"/>
            </a:avLst>
          </a:prstGeom>
          <a:solidFill>
            <a:srgbClr val="0066FF"/>
          </a:solidFill>
          <a:ln w="9525" algn="ctr">
            <a:solidFill>
              <a:srgbClr val="00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lIns="0" tIns="0" rIns="0" anchor="ctr">
            <a:spAutoFit/>
          </a:bodyPr>
          <a:lstStyle/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endParaRPr lang="pl-PL" altLang="zh-CN" sz="1000" b="1">
              <a:solidFill>
                <a:srgbClr val="000000"/>
              </a:solidFill>
            </a:endParaRPr>
          </a:p>
        </p:txBody>
      </p:sp>
      <p:sp>
        <p:nvSpPr>
          <p:cNvPr id="168004" name="Text Box 68"/>
          <p:cNvSpPr txBox="1">
            <a:spLocks noChangeArrowheads="1"/>
          </p:cNvSpPr>
          <p:nvPr/>
        </p:nvSpPr>
        <p:spPr bwMode="auto">
          <a:xfrm>
            <a:off x="4016375" y="1700213"/>
            <a:ext cx="936625" cy="436562"/>
          </a:xfrm>
          <a:prstGeom prst="rect">
            <a:avLst/>
          </a:prstGeom>
          <a:noFill/>
          <a:ln w="15875" algn="ctr">
            <a:solidFill>
              <a:srgbClr val="00308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AAE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 eaLnBrk="1" hangingPunct="1">
              <a:lnSpc>
                <a:spcPct val="120000"/>
              </a:lnSpc>
              <a:spcBef>
                <a:spcPct val="50000"/>
              </a:spcBef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endParaRPr lang="pl-PL" altLang="zh-CN" sz="1600" b="1"/>
          </a:p>
        </p:txBody>
      </p:sp>
      <p:sp>
        <p:nvSpPr>
          <p:cNvPr id="168005" name="Text Box 69"/>
          <p:cNvSpPr txBox="1">
            <a:spLocks noChangeArrowheads="1"/>
          </p:cNvSpPr>
          <p:nvPr/>
        </p:nvSpPr>
        <p:spPr bwMode="auto">
          <a:xfrm>
            <a:off x="1784350" y="1700213"/>
            <a:ext cx="936625" cy="436562"/>
          </a:xfrm>
          <a:prstGeom prst="rect">
            <a:avLst/>
          </a:prstGeom>
          <a:noFill/>
          <a:ln w="15875" algn="ctr">
            <a:solidFill>
              <a:srgbClr val="00308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AAE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 eaLnBrk="1" hangingPunct="1">
              <a:lnSpc>
                <a:spcPct val="120000"/>
              </a:lnSpc>
              <a:spcBef>
                <a:spcPct val="50000"/>
              </a:spcBef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200" b="1"/>
              <a:t>(95.7)</a:t>
            </a:r>
          </a:p>
        </p:txBody>
      </p:sp>
      <p:sp>
        <p:nvSpPr>
          <p:cNvPr id="168006" name="Text Box 70"/>
          <p:cNvSpPr txBox="1">
            <a:spLocks noChangeArrowheads="1"/>
          </p:cNvSpPr>
          <p:nvPr/>
        </p:nvSpPr>
        <p:spPr bwMode="auto">
          <a:xfrm>
            <a:off x="6176963" y="1700213"/>
            <a:ext cx="936625" cy="436562"/>
          </a:xfrm>
          <a:prstGeom prst="rect">
            <a:avLst/>
          </a:prstGeom>
          <a:noFill/>
          <a:ln w="15875" algn="ctr">
            <a:solidFill>
              <a:srgbClr val="00308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 eaLnBrk="1" hangingPunct="1">
              <a:lnSpc>
                <a:spcPct val="120000"/>
              </a:lnSpc>
              <a:spcBef>
                <a:spcPct val="50000"/>
              </a:spcBef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endParaRPr lang="pl-PL" altLang="zh-CN" sz="1600" b="1">
              <a:solidFill>
                <a:srgbClr val="DC241F"/>
              </a:solidFill>
            </a:endParaRPr>
          </a:p>
        </p:txBody>
      </p:sp>
      <p:sp>
        <p:nvSpPr>
          <p:cNvPr id="168008" name="Rectangle 72"/>
          <p:cNvSpPr>
            <a:spLocks noChangeArrowheads="1"/>
          </p:cNvSpPr>
          <p:nvPr/>
        </p:nvSpPr>
        <p:spPr bwMode="auto">
          <a:xfrm>
            <a:off x="4246563" y="1816100"/>
            <a:ext cx="4889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08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spcAft>
                <a:spcPct val="50000"/>
              </a:spcAft>
              <a:buClr>
                <a:schemeClr val="accent1"/>
              </a:buClr>
            </a:pPr>
            <a:r>
              <a:rPr lang="en-US" altLang="zh-CN" sz="1200" b="1">
                <a:ea typeface="宋体" charset="-122"/>
              </a:rPr>
              <a:t>(</a:t>
            </a:r>
            <a:r>
              <a:rPr lang="pl-PL" altLang="zh-CN" sz="1200" b="1"/>
              <a:t>78.3</a:t>
            </a:r>
            <a:r>
              <a:rPr lang="en-US" altLang="zh-CN" sz="1200" b="1">
                <a:ea typeface="宋体" charset="-122"/>
              </a:rPr>
              <a:t>)</a:t>
            </a:r>
            <a:endParaRPr lang="pl-PL" altLang="zh-CN" sz="1200" b="1"/>
          </a:p>
        </p:txBody>
      </p:sp>
      <p:sp>
        <p:nvSpPr>
          <p:cNvPr id="168009" name="Rectangle 73"/>
          <p:cNvSpPr>
            <a:spLocks noChangeArrowheads="1"/>
          </p:cNvSpPr>
          <p:nvPr/>
        </p:nvSpPr>
        <p:spPr bwMode="auto">
          <a:xfrm>
            <a:off x="6507163" y="1801813"/>
            <a:ext cx="3873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08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spcAft>
                <a:spcPct val="50000"/>
              </a:spcAft>
              <a:buClr>
                <a:schemeClr val="accent1"/>
              </a:buClr>
            </a:pPr>
            <a:r>
              <a:rPr lang="pl-PL" altLang="zh-CN" sz="1200" b="1"/>
              <a:t>17.4</a:t>
            </a:r>
          </a:p>
        </p:txBody>
      </p:sp>
      <p:sp>
        <p:nvSpPr>
          <p:cNvPr id="168017" name="Text Box 81"/>
          <p:cNvSpPr txBox="1">
            <a:spLocks noChangeArrowheads="1"/>
          </p:cNvSpPr>
          <p:nvPr/>
        </p:nvSpPr>
        <p:spPr bwMode="auto">
          <a:xfrm>
            <a:off x="1123950" y="5232400"/>
            <a:ext cx="542925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100">
                <a:ea typeface="宋体" charset="-122"/>
              </a:rPr>
              <a:t>Retail</a:t>
            </a:r>
          </a:p>
        </p:txBody>
      </p:sp>
      <p:sp>
        <p:nvSpPr>
          <p:cNvPr id="168018" name="Text Box 82"/>
          <p:cNvSpPr txBox="1">
            <a:spLocks noChangeArrowheads="1"/>
          </p:cNvSpPr>
          <p:nvPr/>
        </p:nvSpPr>
        <p:spPr bwMode="auto">
          <a:xfrm>
            <a:off x="2289175" y="5249863"/>
            <a:ext cx="804863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100">
                <a:ea typeface="宋体" charset="-122"/>
              </a:rPr>
              <a:t>Corporate</a:t>
            </a:r>
          </a:p>
        </p:txBody>
      </p:sp>
      <p:sp>
        <p:nvSpPr>
          <p:cNvPr id="168019" name="Rectangle 83"/>
          <p:cNvSpPr>
            <a:spLocks noChangeArrowheads="1"/>
          </p:cNvSpPr>
          <p:nvPr/>
        </p:nvSpPr>
        <p:spPr bwMode="auto">
          <a:xfrm>
            <a:off x="1009650" y="5287963"/>
            <a:ext cx="134938" cy="127000"/>
          </a:xfrm>
          <a:prstGeom prst="rect">
            <a:avLst/>
          </a:prstGeom>
          <a:solidFill>
            <a:srgbClr val="003082"/>
          </a:solidFill>
          <a:ln w="158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8020" name="Rectangle 84"/>
          <p:cNvSpPr>
            <a:spLocks noChangeArrowheads="1"/>
          </p:cNvSpPr>
          <p:nvPr/>
        </p:nvSpPr>
        <p:spPr bwMode="auto">
          <a:xfrm>
            <a:off x="2192338" y="5308600"/>
            <a:ext cx="134937" cy="127000"/>
          </a:xfrm>
          <a:prstGeom prst="rect">
            <a:avLst/>
          </a:prstGeom>
          <a:solidFill>
            <a:srgbClr val="0066FF"/>
          </a:solidFill>
          <a:ln w="1587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8022" name="AutoShape 86"/>
          <p:cNvSpPr>
            <a:spLocks noChangeArrowheads="1"/>
          </p:cNvSpPr>
          <p:nvPr/>
        </p:nvSpPr>
        <p:spPr bwMode="auto">
          <a:xfrm rot="10800000">
            <a:off x="7402513" y="1744663"/>
            <a:ext cx="381000" cy="293687"/>
          </a:xfrm>
          <a:prstGeom prst="upArrow">
            <a:avLst>
              <a:gd name="adj1" fmla="val 45241"/>
              <a:gd name="adj2" fmla="val 51389"/>
            </a:avLst>
          </a:prstGeom>
          <a:solidFill>
            <a:srgbClr val="3366FF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lIns="0" tIns="0" rIns="0" anchor="ctr">
            <a:spAutoFit/>
          </a:bodyPr>
          <a:lstStyle/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endParaRPr lang="pl-PL" altLang="zh-CN" sz="1000" b="1">
              <a:solidFill>
                <a:srgbClr val="000000"/>
              </a:solidFill>
            </a:endParaRPr>
          </a:p>
        </p:txBody>
      </p:sp>
      <p:pic>
        <p:nvPicPr>
          <p:cNvPr id="168023" name="Picture 8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3014663"/>
            <a:ext cx="5791200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8024" name="Picture 8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522538"/>
            <a:ext cx="3246437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5250" name="Object 2"/>
          <p:cNvGraphicFramePr>
            <a:graphicFrameLocks noChangeAspect="1"/>
          </p:cNvGraphicFramePr>
          <p:nvPr/>
        </p:nvGraphicFramePr>
        <p:xfrm>
          <a:off x="5019675" y="695325"/>
          <a:ext cx="4667250" cy="314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274" name="Chart" r:id="rId4" imgW="3924284" imgH="2647846" progId="MSGraph.Chart.8">
                  <p:embed followColorScheme="full"/>
                </p:oleObj>
              </mc:Choice>
              <mc:Fallback>
                <p:oleObj name="Chart" r:id="rId4" imgW="3924284" imgH="2647846" progId="MSGraph.Chart.8">
                  <p:embed followColorScheme="full"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9675" y="695325"/>
                        <a:ext cx="4667250" cy="314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525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44488" y="5302250"/>
            <a:ext cx="5688012" cy="1439863"/>
          </a:xfrm>
        </p:spPr>
        <p:txBody>
          <a:bodyPr/>
          <a:lstStyle/>
          <a:p>
            <a:pPr algn="just">
              <a:spcBef>
                <a:spcPct val="0"/>
              </a:spcBef>
              <a:spcAft>
                <a:spcPct val="20000"/>
              </a:spcAft>
            </a:pPr>
            <a:r>
              <a:rPr lang="en-US" altLang="zh-CN" b="1">
                <a:ea typeface="宋体" charset="-122"/>
              </a:rPr>
              <a:t>Consistent dividend policy:</a:t>
            </a:r>
          </a:p>
          <a:p>
            <a:pPr lvl="1" algn="just">
              <a:spcBef>
                <a:spcPct val="0"/>
              </a:spcBef>
              <a:spcAft>
                <a:spcPct val="20000"/>
              </a:spcAft>
            </a:pPr>
            <a:r>
              <a:rPr lang="en-US" altLang="zh-CN" b="1">
                <a:ea typeface="宋体" charset="-122"/>
              </a:rPr>
              <a:t>average dividend pay-out ratio 2001-07*: 92%, 2009E: 94%</a:t>
            </a:r>
          </a:p>
          <a:p>
            <a:pPr lvl="1" algn="just">
              <a:spcBef>
                <a:spcPct val="0"/>
              </a:spcBef>
              <a:spcAft>
                <a:spcPct val="20000"/>
              </a:spcAft>
            </a:pPr>
            <a:r>
              <a:rPr lang="en-US" altLang="zh-CN" b="1">
                <a:ea typeface="宋体" charset="-122"/>
              </a:rPr>
              <a:t>average dividend yield 2001-07*: 3.8%, 2009E: 4.6%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</a:pPr>
            <a:r>
              <a:rPr lang="en-US" altLang="zh-CN" b="1">
                <a:ea typeface="宋体" charset="-122"/>
              </a:rPr>
              <a:t>Implementation of the Bank’s new Strategy for  2010-2012</a:t>
            </a:r>
          </a:p>
        </p:txBody>
      </p:sp>
      <p:sp>
        <p:nvSpPr>
          <p:cNvPr id="565253" name="Rectangle 5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99CC"/>
                </a:solidFill>
              </a14:hiddenFill>
            </a:ext>
          </a:extLst>
        </p:spPr>
        <p:txBody>
          <a:bodyPr/>
          <a:lstStyle/>
          <a:p>
            <a:r>
              <a:rPr lang="en-US" altLang="zh-CN">
                <a:ea typeface="宋体" charset="-122"/>
              </a:rPr>
              <a:t>Positive market reaction on Bank’s solid  fundamentals</a:t>
            </a:r>
          </a:p>
        </p:txBody>
      </p:sp>
      <p:sp>
        <p:nvSpPr>
          <p:cNvPr id="565258" name="Rectangle 10"/>
          <p:cNvSpPr>
            <a:spLocks noChangeArrowheads="1"/>
          </p:cNvSpPr>
          <p:nvPr/>
        </p:nvSpPr>
        <p:spPr bwMode="auto">
          <a:xfrm>
            <a:off x="415925" y="6343650"/>
            <a:ext cx="5761038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900" i="1">
                <a:solidFill>
                  <a:srgbClr val="000000"/>
                </a:solidFill>
              </a:rPr>
              <a:t>* </a:t>
            </a:r>
            <a:r>
              <a:rPr lang="en-US" altLang="zh-CN" sz="900" i="1">
                <a:solidFill>
                  <a:srgbClr val="000000"/>
                </a:solidFill>
                <a:ea typeface="宋体" charset="-122"/>
              </a:rPr>
              <a:t>Excluding special dividend out of previous years profits, paid in 2005 (PLN 8.8 per share, DY 11.5%)</a:t>
            </a:r>
          </a:p>
        </p:txBody>
      </p:sp>
      <p:graphicFrame>
        <p:nvGraphicFramePr>
          <p:cNvPr id="565262" name="Object 14"/>
          <p:cNvGraphicFramePr>
            <a:graphicFrameLocks noChangeAspect="1"/>
          </p:cNvGraphicFramePr>
          <p:nvPr/>
        </p:nvGraphicFramePr>
        <p:xfrm>
          <a:off x="374650" y="3865563"/>
          <a:ext cx="931545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275" name="Chart" r:id="rId6" imgW="7829574" imgH="1181212" progId="MSGraph.Chart.8">
                  <p:embed followColorScheme="full"/>
                </p:oleObj>
              </mc:Choice>
              <mc:Fallback>
                <p:oleObj name="Chart" r:id="rId6" imgW="7829574" imgH="1181212" progId="MSGraph.Chart.8">
                  <p:embed followColorScheme="full"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" y="3865563"/>
                        <a:ext cx="9315450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5263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692150"/>
            <a:ext cx="4679950" cy="316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65264" name="Line 16"/>
          <p:cNvSpPr>
            <a:spLocks noChangeShapeType="1"/>
          </p:cNvSpPr>
          <p:nvPr/>
        </p:nvSpPr>
        <p:spPr bwMode="auto">
          <a:xfrm flipV="1">
            <a:off x="671513" y="1341438"/>
            <a:ext cx="4032250" cy="1023937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endParaRPr lang="zh-CN" altLang="en-US"/>
          </a:p>
        </p:txBody>
      </p:sp>
      <p:sp>
        <p:nvSpPr>
          <p:cNvPr id="565265" name="Rectangle 17"/>
          <p:cNvSpPr>
            <a:spLocks noChangeArrowheads="1"/>
          </p:cNvSpPr>
          <p:nvPr/>
        </p:nvSpPr>
        <p:spPr bwMode="auto">
          <a:xfrm rot="-742178">
            <a:off x="1390650" y="1628775"/>
            <a:ext cx="240347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28600" indent="-228600"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Char char=""/>
              <a:defRPr sz="1400">
                <a:solidFill>
                  <a:schemeClr val="tx1"/>
                </a:solidFill>
                <a:latin typeface="Arial" charset="0"/>
              </a:defRPr>
            </a:lvl1pPr>
            <a:lvl2pPr marL="455613" indent="-225425">
              <a:spcBef>
                <a:spcPct val="25000"/>
              </a:spcBef>
              <a:buClr>
                <a:srgbClr val="DC241F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2pPr>
            <a:lvl3pPr marL="684213" indent="-227013">
              <a:spcBef>
                <a:spcPct val="25000"/>
              </a:spcBef>
              <a:buClr>
                <a:srgbClr val="DC241F"/>
              </a:buClr>
              <a:buSzPct val="9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charset="0"/>
              </a:defRPr>
            </a:lvl3pPr>
            <a:lvl4pPr marL="912813" indent="-227013">
              <a:spcBef>
                <a:spcPct val="25000"/>
              </a:spcBef>
              <a:buClr>
                <a:srgbClr val="DC241F"/>
              </a:buClr>
              <a:buFont typeface="Wingdings 2" pitchFamily="18" charset="2"/>
              <a:buChar char=""/>
              <a:defRPr sz="1400">
                <a:solidFill>
                  <a:schemeClr val="tx1"/>
                </a:solidFill>
                <a:latin typeface="Arial" charset="0"/>
              </a:defRPr>
            </a:lvl4pPr>
            <a:lvl5pPr marL="1141413" indent="-227013">
              <a:spcBef>
                <a:spcPct val="25000"/>
              </a:spcBef>
              <a:buClr>
                <a:srgbClr val="DC241F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5pPr>
            <a:lvl6pPr marL="1598613" indent="-227013" fontAlgn="base">
              <a:spcBef>
                <a:spcPct val="25000"/>
              </a:spcBef>
              <a:spcAft>
                <a:spcPct val="0"/>
              </a:spcAft>
              <a:buClr>
                <a:srgbClr val="DC241F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055813" indent="-227013" fontAlgn="base">
              <a:spcBef>
                <a:spcPct val="25000"/>
              </a:spcBef>
              <a:spcAft>
                <a:spcPct val="0"/>
              </a:spcAft>
              <a:buClr>
                <a:srgbClr val="DC241F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7pPr>
            <a:lvl8pPr marL="2513013" indent="-227013" fontAlgn="base">
              <a:spcBef>
                <a:spcPct val="25000"/>
              </a:spcBef>
              <a:spcAft>
                <a:spcPct val="0"/>
              </a:spcAft>
              <a:buClr>
                <a:srgbClr val="DC241F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8pPr>
            <a:lvl9pPr marL="2970213" indent="-227013" fontAlgn="base">
              <a:spcBef>
                <a:spcPct val="25000"/>
              </a:spcBef>
              <a:spcAft>
                <a:spcPct val="0"/>
              </a:spcAft>
              <a:buClr>
                <a:srgbClr val="DC241F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buFont typeface="Wingdings 2" pitchFamily="18" charset="2"/>
              <a:buNone/>
            </a:pPr>
            <a:r>
              <a:rPr lang="pl-PL" altLang="zh-CN" b="1">
                <a:solidFill>
                  <a:schemeClr val="accent2"/>
                </a:solidFill>
              </a:rPr>
              <a:t>+16% </a:t>
            </a:r>
            <a:r>
              <a:rPr lang="pl-PL" altLang="zh-CN" sz="1000">
                <a:solidFill>
                  <a:schemeClr val="accent2"/>
                </a:solidFill>
              </a:rPr>
              <a:t>(31/12/09 – 30/04/10)</a:t>
            </a:r>
          </a:p>
        </p:txBody>
      </p:sp>
      <p:sp>
        <p:nvSpPr>
          <p:cNvPr id="565266" name="Line 18"/>
          <p:cNvSpPr>
            <a:spLocks noChangeShapeType="1"/>
          </p:cNvSpPr>
          <p:nvPr/>
        </p:nvSpPr>
        <p:spPr bwMode="auto">
          <a:xfrm flipV="1">
            <a:off x="4170363" y="1700213"/>
            <a:ext cx="0" cy="10080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endParaRPr lang="zh-CN" altLang="en-US"/>
          </a:p>
        </p:txBody>
      </p:sp>
      <p:sp>
        <p:nvSpPr>
          <p:cNvPr id="565267" name="Rectangle 19"/>
          <p:cNvSpPr>
            <a:spLocks noChangeArrowheads="1"/>
          </p:cNvSpPr>
          <p:nvPr/>
        </p:nvSpPr>
        <p:spPr bwMode="auto">
          <a:xfrm>
            <a:off x="3522663" y="2708275"/>
            <a:ext cx="1323975" cy="3143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Char char=""/>
              <a:defRPr sz="1400">
                <a:solidFill>
                  <a:schemeClr val="tx1"/>
                </a:solidFill>
                <a:latin typeface="Arial" charset="0"/>
              </a:defRPr>
            </a:lvl1pPr>
            <a:lvl2pPr marL="511175" indent="-225425">
              <a:spcBef>
                <a:spcPct val="25000"/>
              </a:spcBef>
              <a:buClr>
                <a:srgbClr val="DC241F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2pPr>
            <a:lvl3pPr marL="852488" indent="-227013">
              <a:spcBef>
                <a:spcPct val="25000"/>
              </a:spcBef>
              <a:buClr>
                <a:srgbClr val="DC241F"/>
              </a:buClr>
              <a:buSzPct val="9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charset="0"/>
              </a:defRPr>
            </a:lvl3pPr>
            <a:lvl4pPr marL="1193800" indent="-227013">
              <a:spcBef>
                <a:spcPct val="25000"/>
              </a:spcBef>
              <a:buClr>
                <a:srgbClr val="DC241F"/>
              </a:buClr>
              <a:buFont typeface="Wingdings 2" pitchFamily="18" charset="2"/>
              <a:buChar char=""/>
              <a:defRPr sz="1400">
                <a:solidFill>
                  <a:schemeClr val="tx1"/>
                </a:solidFill>
                <a:latin typeface="Arial" charset="0"/>
              </a:defRPr>
            </a:lvl4pPr>
            <a:lvl5pPr marL="1535113" indent="-227013">
              <a:spcBef>
                <a:spcPct val="25000"/>
              </a:spcBef>
              <a:buClr>
                <a:srgbClr val="DC241F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5pPr>
            <a:lvl6pPr marL="1992313" indent="-227013" fontAlgn="base">
              <a:spcBef>
                <a:spcPct val="25000"/>
              </a:spcBef>
              <a:spcAft>
                <a:spcPct val="0"/>
              </a:spcAft>
              <a:buClr>
                <a:srgbClr val="DC241F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449513" indent="-227013" fontAlgn="base">
              <a:spcBef>
                <a:spcPct val="25000"/>
              </a:spcBef>
              <a:spcAft>
                <a:spcPct val="0"/>
              </a:spcAft>
              <a:buClr>
                <a:srgbClr val="DC241F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7pPr>
            <a:lvl8pPr marL="2906713" indent="-227013" fontAlgn="base">
              <a:spcBef>
                <a:spcPct val="25000"/>
              </a:spcBef>
              <a:spcAft>
                <a:spcPct val="0"/>
              </a:spcAft>
              <a:buClr>
                <a:srgbClr val="DC241F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363913" indent="-227013" fontAlgn="base">
              <a:spcBef>
                <a:spcPct val="25000"/>
              </a:spcBef>
              <a:spcAft>
                <a:spcPct val="0"/>
              </a:spcAft>
              <a:buClr>
                <a:srgbClr val="DC241F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buFont typeface="Wingdings 2" pitchFamily="18" charset="2"/>
              <a:buNone/>
            </a:pPr>
            <a:r>
              <a:rPr lang="en-US" altLang="zh-CN" sz="1000">
                <a:ea typeface="宋体" charset="-122"/>
              </a:rPr>
              <a:t>Information about dividend</a:t>
            </a:r>
            <a:endParaRPr lang="en-US" altLang="zh-CN" sz="800">
              <a:ea typeface="宋体" charset="-122"/>
            </a:endParaRPr>
          </a:p>
        </p:txBody>
      </p:sp>
      <p:sp>
        <p:nvSpPr>
          <p:cNvPr id="565268" name="Line 20"/>
          <p:cNvSpPr>
            <a:spLocks noChangeShapeType="1"/>
          </p:cNvSpPr>
          <p:nvPr/>
        </p:nvSpPr>
        <p:spPr bwMode="auto">
          <a:xfrm flipV="1">
            <a:off x="795338" y="2276475"/>
            <a:ext cx="0" cy="520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endParaRPr lang="zh-CN" altLang="en-US"/>
          </a:p>
        </p:txBody>
      </p:sp>
      <p:sp>
        <p:nvSpPr>
          <p:cNvPr id="565269" name="Rectangle 21"/>
          <p:cNvSpPr>
            <a:spLocks noChangeArrowheads="1"/>
          </p:cNvSpPr>
          <p:nvPr/>
        </p:nvSpPr>
        <p:spPr bwMode="auto">
          <a:xfrm>
            <a:off x="636588" y="2797175"/>
            <a:ext cx="1323975" cy="4667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75000"/>
              </a:spcBef>
              <a:buClr>
                <a:srgbClr val="DC241F"/>
              </a:buClr>
              <a:buFont typeface="Wingdings 2" pitchFamily="18" charset="2"/>
              <a:buChar char=""/>
              <a:defRPr sz="1400">
                <a:solidFill>
                  <a:schemeClr val="tx1"/>
                </a:solidFill>
                <a:latin typeface="Arial" charset="0"/>
              </a:defRPr>
            </a:lvl1pPr>
            <a:lvl2pPr marL="511175" indent="-225425">
              <a:spcBef>
                <a:spcPct val="25000"/>
              </a:spcBef>
              <a:buClr>
                <a:srgbClr val="DC241F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2pPr>
            <a:lvl3pPr marL="852488" indent="-227013">
              <a:spcBef>
                <a:spcPct val="25000"/>
              </a:spcBef>
              <a:buClr>
                <a:srgbClr val="DC241F"/>
              </a:buClr>
              <a:buSzPct val="9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charset="0"/>
              </a:defRPr>
            </a:lvl3pPr>
            <a:lvl4pPr marL="1193800" indent="-227013">
              <a:spcBef>
                <a:spcPct val="25000"/>
              </a:spcBef>
              <a:buClr>
                <a:srgbClr val="DC241F"/>
              </a:buClr>
              <a:buFont typeface="Wingdings 2" pitchFamily="18" charset="2"/>
              <a:buChar char=""/>
              <a:defRPr sz="1400">
                <a:solidFill>
                  <a:schemeClr val="tx1"/>
                </a:solidFill>
                <a:latin typeface="Arial" charset="0"/>
              </a:defRPr>
            </a:lvl4pPr>
            <a:lvl5pPr marL="1535113" indent="-227013">
              <a:spcBef>
                <a:spcPct val="25000"/>
              </a:spcBef>
              <a:buClr>
                <a:srgbClr val="DC241F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5pPr>
            <a:lvl6pPr marL="1992313" indent="-227013" fontAlgn="base">
              <a:spcBef>
                <a:spcPct val="25000"/>
              </a:spcBef>
              <a:spcAft>
                <a:spcPct val="0"/>
              </a:spcAft>
              <a:buClr>
                <a:srgbClr val="DC241F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449513" indent="-227013" fontAlgn="base">
              <a:spcBef>
                <a:spcPct val="25000"/>
              </a:spcBef>
              <a:spcAft>
                <a:spcPct val="0"/>
              </a:spcAft>
              <a:buClr>
                <a:srgbClr val="DC241F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7pPr>
            <a:lvl8pPr marL="2906713" indent="-227013" fontAlgn="base">
              <a:spcBef>
                <a:spcPct val="25000"/>
              </a:spcBef>
              <a:spcAft>
                <a:spcPct val="0"/>
              </a:spcAft>
              <a:buClr>
                <a:srgbClr val="DC241F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363913" indent="-227013" fontAlgn="base">
              <a:spcBef>
                <a:spcPct val="25000"/>
              </a:spcBef>
              <a:spcAft>
                <a:spcPct val="0"/>
              </a:spcAft>
              <a:buClr>
                <a:srgbClr val="DC241F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buFont typeface="Wingdings 2" pitchFamily="18" charset="2"/>
              <a:buNone/>
            </a:pPr>
            <a:r>
              <a:rPr lang="en-US" altLang="zh-CN" sz="1000">
                <a:ea typeface="宋体" charset="-122"/>
              </a:rPr>
              <a:t>Announcement of the strategic directions of growth for 2010-2012</a:t>
            </a:r>
            <a:r>
              <a:rPr lang="pl-PL" altLang="zh-CN" sz="1000"/>
              <a:t> </a:t>
            </a:r>
            <a:endParaRPr lang="pl-PL" altLang="zh-CN" sz="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02" name="AutoShape 2"/>
          <p:cNvSpPr>
            <a:spLocks noChangeArrowheads="1"/>
          </p:cNvSpPr>
          <p:nvPr/>
        </p:nvSpPr>
        <p:spPr bwMode="auto">
          <a:xfrm>
            <a:off x="200025" y="1989138"/>
            <a:ext cx="3529013" cy="2087562"/>
          </a:xfrm>
          <a:prstGeom prst="cube">
            <a:avLst>
              <a:gd name="adj" fmla="val 1535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74320" tIns="0" rIns="0" bIns="0" anchor="ctr"/>
          <a:lstStyle>
            <a:lvl1pPr marL="228600" indent="-228600"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685800" indent="-22860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1800" b="1" u="sng">
                <a:solidFill>
                  <a:schemeClr val="accent2"/>
                </a:solidFill>
                <a:ea typeface="宋体" charset="-122"/>
              </a:rPr>
              <a:t>Business model:</a:t>
            </a:r>
          </a:p>
          <a:p>
            <a:pPr algn="l">
              <a:buFontTx/>
              <a:buChar char="•"/>
            </a:pPr>
            <a:r>
              <a:rPr lang="pl-PL" altLang="zh-CN" sz="1800">
                <a:solidFill>
                  <a:schemeClr val="accent2"/>
                </a:solidFill>
              </a:rPr>
              <a:t>X</a:t>
            </a:r>
            <a:r>
              <a:rPr lang="en-US" altLang="zh-CN" sz="1800">
                <a:solidFill>
                  <a:schemeClr val="accent2"/>
                </a:solidFill>
                <a:ea typeface="宋体" charset="-122"/>
              </a:rPr>
              <a:t>-sell initiatives implementation </a:t>
            </a:r>
            <a:r>
              <a:rPr lang="en-US" altLang="zh-CN">
                <a:solidFill>
                  <a:schemeClr val="accent2"/>
                </a:solidFill>
                <a:ea typeface="宋体" charset="-122"/>
              </a:rPr>
              <a:t>(GCG/ICG)</a:t>
            </a:r>
          </a:p>
          <a:p>
            <a:pPr algn="l">
              <a:buFontTx/>
              <a:buChar char="•"/>
            </a:pPr>
            <a:r>
              <a:rPr lang="en-US" altLang="zh-CN" sz="1800">
                <a:solidFill>
                  <a:schemeClr val="accent2"/>
                </a:solidFill>
                <a:ea typeface="宋体" charset="-122"/>
              </a:rPr>
              <a:t>Touchpoints with clients development</a:t>
            </a:r>
            <a:br>
              <a:rPr lang="en-US" altLang="zh-CN" sz="1800">
                <a:solidFill>
                  <a:schemeClr val="accent2"/>
                </a:solidFill>
                <a:ea typeface="宋体" charset="-122"/>
              </a:rPr>
            </a:br>
            <a:r>
              <a:rPr lang="en-US" altLang="zh-CN">
                <a:solidFill>
                  <a:schemeClr val="accent2"/>
                </a:solidFill>
                <a:ea typeface="宋体" charset="-122"/>
              </a:rPr>
              <a:t>(among others Plus, Unikasa, airports)</a:t>
            </a:r>
          </a:p>
        </p:txBody>
      </p:sp>
      <p:sp>
        <p:nvSpPr>
          <p:cNvPr id="563203" name="AutoShape 3"/>
          <p:cNvSpPr>
            <a:spLocks noChangeArrowheads="1"/>
          </p:cNvSpPr>
          <p:nvPr/>
        </p:nvSpPr>
        <p:spPr bwMode="auto">
          <a:xfrm>
            <a:off x="2720975" y="4076700"/>
            <a:ext cx="4824413" cy="2447925"/>
          </a:xfrm>
          <a:prstGeom prst="cube">
            <a:avLst>
              <a:gd name="adj" fmla="val 1517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zh-CN" sz="2000" b="1" u="sng">
                <a:ea typeface="宋体" charset="-122"/>
              </a:rPr>
              <a:t>Efficiency:</a:t>
            </a:r>
          </a:p>
          <a:p>
            <a:pPr algn="ctr"/>
            <a:endParaRPr lang="pl-PL" altLang="zh-CN" sz="2000" b="1" u="sng"/>
          </a:p>
          <a:p>
            <a:pPr algn="ctr"/>
            <a:endParaRPr lang="pl-PL" altLang="zh-CN" sz="2000" b="1" u="sng"/>
          </a:p>
          <a:p>
            <a:pPr algn="ctr"/>
            <a:endParaRPr lang="pl-PL" altLang="zh-CN" sz="2000" b="1" u="sng"/>
          </a:p>
          <a:p>
            <a:pPr algn="ctr"/>
            <a:endParaRPr lang="pl-PL" altLang="zh-CN" sz="2000" b="1" u="sng"/>
          </a:p>
          <a:p>
            <a:pPr algn="ctr"/>
            <a:endParaRPr lang="pl-PL" altLang="zh-CN" sz="2000" b="1" u="sng"/>
          </a:p>
          <a:p>
            <a:pPr algn="ctr"/>
            <a:endParaRPr lang="pl-PL" altLang="zh-CN" sz="2000" b="1" u="sng"/>
          </a:p>
        </p:txBody>
      </p:sp>
      <p:sp>
        <p:nvSpPr>
          <p:cNvPr id="5632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Bank’s strategy implementation</a:t>
            </a:r>
          </a:p>
        </p:txBody>
      </p:sp>
      <p:graphicFrame>
        <p:nvGraphicFramePr>
          <p:cNvPr id="563205" name="Group 5"/>
          <p:cNvGraphicFramePr>
            <a:graphicFrameLocks noGrp="1"/>
          </p:cNvGraphicFramePr>
          <p:nvPr/>
        </p:nvGraphicFramePr>
        <p:xfrm>
          <a:off x="2720975" y="4797425"/>
          <a:ext cx="4464050" cy="1727202"/>
        </p:xfrm>
        <a:graphic>
          <a:graphicData uri="http://schemas.openxmlformats.org/drawingml/2006/table">
            <a:tbl>
              <a:tblPr/>
              <a:tblGrid>
                <a:gridCol w="1116013"/>
                <a:gridCol w="1116012"/>
                <a:gridCol w="1116013"/>
                <a:gridCol w="1116012"/>
              </a:tblGrid>
              <a:tr h="312738">
                <a:tc>
                  <a:txBody>
                    <a:bodyPr/>
                    <a:lstStyle>
                      <a:lvl1pPr>
                        <a:spcBef>
                          <a:spcPct val="7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230188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457200">
                        <a:spcBef>
                          <a:spcPct val="25000"/>
                        </a:spcBef>
                        <a:buClr>
                          <a:srgbClr val="DC241F"/>
                        </a:buClr>
                        <a:buSzPct val="90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6858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9144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3716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18288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2860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27432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pl-PL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7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230188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457200">
                        <a:spcBef>
                          <a:spcPct val="25000"/>
                        </a:spcBef>
                        <a:buClr>
                          <a:srgbClr val="DC241F"/>
                        </a:buClr>
                        <a:buSzPct val="90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6858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9144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3716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18288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2860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27432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pl-PL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1Q 2009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7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230188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457200">
                        <a:spcBef>
                          <a:spcPct val="25000"/>
                        </a:spcBef>
                        <a:buClr>
                          <a:srgbClr val="DC241F"/>
                        </a:buClr>
                        <a:buSzPct val="90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6858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9144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3716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18288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2860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27432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pl-PL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1Q 2010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7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230188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457200">
                        <a:spcBef>
                          <a:spcPct val="25000"/>
                        </a:spcBef>
                        <a:buClr>
                          <a:srgbClr val="DC241F"/>
                        </a:buClr>
                        <a:buSzPct val="90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6858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9144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3716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18288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2860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27432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pl-PL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</a:rPr>
                        <a:t>2012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>
                  <a:txBody>
                    <a:bodyPr/>
                    <a:lstStyle>
                      <a:lvl1pPr>
                        <a:spcBef>
                          <a:spcPct val="7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230188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457200">
                        <a:spcBef>
                          <a:spcPct val="25000"/>
                        </a:spcBef>
                        <a:buClr>
                          <a:srgbClr val="DC241F"/>
                        </a:buClr>
                        <a:buSzPct val="90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6858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9144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3716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18288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2860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27432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pl-PL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ROE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7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230188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457200">
                        <a:spcBef>
                          <a:spcPct val="25000"/>
                        </a:spcBef>
                        <a:buClr>
                          <a:srgbClr val="DC241F"/>
                        </a:buClr>
                        <a:buSzPct val="90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6858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9144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3716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18288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2860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27432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pl-PL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9%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7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230188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457200">
                        <a:spcBef>
                          <a:spcPct val="25000"/>
                        </a:spcBef>
                        <a:buClr>
                          <a:srgbClr val="DC241F"/>
                        </a:buClr>
                        <a:buSzPct val="90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6858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9144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3716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18288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2860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27432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pl-PL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11%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7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230188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457200">
                        <a:spcBef>
                          <a:spcPct val="25000"/>
                        </a:spcBef>
                        <a:buClr>
                          <a:srgbClr val="DC241F"/>
                        </a:buClr>
                        <a:buSzPct val="90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6858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9144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3716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18288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2860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27432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pl-PL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</a:rPr>
                        <a:t>&gt;20%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7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230188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457200">
                        <a:spcBef>
                          <a:spcPct val="25000"/>
                        </a:spcBef>
                        <a:buClr>
                          <a:srgbClr val="DC241F"/>
                        </a:buClr>
                        <a:buSzPct val="90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6858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9144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3716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18288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2860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27432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pl-PL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ROA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7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230188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457200">
                        <a:spcBef>
                          <a:spcPct val="25000"/>
                        </a:spcBef>
                        <a:buClr>
                          <a:srgbClr val="DC241F"/>
                        </a:buClr>
                        <a:buSzPct val="90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6858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9144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3716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18288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2860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27432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pl-PL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1,1%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7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230188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457200">
                        <a:spcBef>
                          <a:spcPct val="25000"/>
                        </a:spcBef>
                        <a:buClr>
                          <a:srgbClr val="DC241F"/>
                        </a:buClr>
                        <a:buSzPct val="90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6858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9144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3716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18288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2860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27432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pl-PL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1,6%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7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230188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457200">
                        <a:spcBef>
                          <a:spcPct val="25000"/>
                        </a:spcBef>
                        <a:buClr>
                          <a:srgbClr val="DC241F"/>
                        </a:buClr>
                        <a:buSzPct val="90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6858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9144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3716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18288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2860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27432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pl-PL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</a:rPr>
                        <a:t>&gt;2,5%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>
                        <a:spcBef>
                          <a:spcPct val="7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230188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457200">
                        <a:spcBef>
                          <a:spcPct val="25000"/>
                        </a:spcBef>
                        <a:buClr>
                          <a:srgbClr val="DC241F"/>
                        </a:buClr>
                        <a:buSzPct val="90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6858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9144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3716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18288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2860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27432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Cost / Income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7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230188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457200">
                        <a:spcBef>
                          <a:spcPct val="25000"/>
                        </a:spcBef>
                        <a:buClr>
                          <a:srgbClr val="DC241F"/>
                        </a:buClr>
                        <a:buSzPct val="90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6858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9144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3716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18288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2860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27432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pl-PL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63%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7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230188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457200">
                        <a:spcBef>
                          <a:spcPct val="25000"/>
                        </a:spcBef>
                        <a:buClr>
                          <a:srgbClr val="DC241F"/>
                        </a:buClr>
                        <a:buSzPct val="90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6858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9144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3716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18288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2860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27432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pl-PL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54%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7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230188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457200">
                        <a:spcBef>
                          <a:spcPct val="25000"/>
                        </a:spcBef>
                        <a:buClr>
                          <a:srgbClr val="DC241F"/>
                        </a:buClr>
                        <a:buSzPct val="90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6858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9144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3716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18288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2860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27432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pl-PL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</a:rPr>
                        <a:t>&lt;50%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>
                        <a:spcBef>
                          <a:spcPct val="7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230188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457200">
                        <a:spcBef>
                          <a:spcPct val="25000"/>
                        </a:spcBef>
                        <a:buClr>
                          <a:srgbClr val="DC241F"/>
                        </a:buClr>
                        <a:buSzPct val="90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6858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9144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3716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18288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2860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27432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Loans / Deposits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7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230188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457200">
                        <a:spcBef>
                          <a:spcPct val="25000"/>
                        </a:spcBef>
                        <a:buClr>
                          <a:srgbClr val="DC241F"/>
                        </a:buClr>
                        <a:buSzPct val="90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6858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9144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3716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18288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2860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27432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pl-PL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73%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7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230188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457200">
                        <a:spcBef>
                          <a:spcPct val="25000"/>
                        </a:spcBef>
                        <a:buClr>
                          <a:srgbClr val="DC241F"/>
                        </a:buClr>
                        <a:buSzPct val="90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6858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9144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3716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18288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2860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27432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pl-PL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63%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7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230188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457200">
                        <a:spcBef>
                          <a:spcPct val="25000"/>
                        </a:spcBef>
                        <a:buClr>
                          <a:srgbClr val="DC241F"/>
                        </a:buClr>
                        <a:buSzPct val="90000"/>
                        <a:buFont typeface="Wingdings" pitchFamily="2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6858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Wingdings 2" pitchFamily="18" charset="2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914400">
                        <a:spcBef>
                          <a:spcPct val="25000"/>
                        </a:spcBef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13716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18288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22860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2743200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DC241F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pl-PL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</a:rPr>
                        <a:t>&lt;100%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63249" name="AutoShape 49"/>
          <p:cNvSpPr>
            <a:spLocks noChangeArrowheads="1"/>
          </p:cNvSpPr>
          <p:nvPr/>
        </p:nvSpPr>
        <p:spPr bwMode="auto">
          <a:xfrm>
            <a:off x="3513138" y="1916113"/>
            <a:ext cx="2879725" cy="2376487"/>
          </a:xfrm>
          <a:custGeom>
            <a:avLst/>
            <a:gdLst>
              <a:gd name="G0" fmla="+- 3838 0 0"/>
              <a:gd name="G1" fmla="+- 7621 0 0"/>
              <a:gd name="G2" fmla="+- 2366 0 0"/>
              <a:gd name="G3" fmla="+- 9312 0 0"/>
              <a:gd name="G4" fmla="+- 21600 0 7621"/>
              <a:gd name="G5" fmla="+- 21600 0 9312"/>
              <a:gd name="G6" fmla="+- 3838 21600 0"/>
              <a:gd name="G7" fmla="*/ G6 1 2"/>
              <a:gd name="G8" fmla="+- 21600 0 3838"/>
              <a:gd name="G9" fmla="+- 21600 0 2366"/>
              <a:gd name="T0" fmla="*/ G0 w 21600"/>
              <a:gd name="T1" fmla="*/ G0 h 21600"/>
              <a:gd name="T2" fmla="*/ G8 w 21600"/>
              <a:gd name="T3" fmla="*/ G8 h 2160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T0" t="T1" r="T2" b="T3"/>
            <a:pathLst>
              <a:path w="21600" h="21600">
                <a:moveTo>
                  <a:pt x="3838" y="3838"/>
                </a:moveTo>
                <a:lnTo>
                  <a:pt x="9312" y="3838"/>
                </a:lnTo>
                <a:lnTo>
                  <a:pt x="9312" y="2366"/>
                </a:lnTo>
                <a:lnTo>
                  <a:pt x="7621" y="2366"/>
                </a:lnTo>
                <a:lnTo>
                  <a:pt x="10800" y="0"/>
                </a:lnTo>
                <a:lnTo>
                  <a:pt x="13979" y="2366"/>
                </a:lnTo>
                <a:lnTo>
                  <a:pt x="12288" y="2366"/>
                </a:lnTo>
                <a:lnTo>
                  <a:pt x="12288" y="3838"/>
                </a:lnTo>
                <a:lnTo>
                  <a:pt x="17762" y="3838"/>
                </a:lnTo>
                <a:lnTo>
                  <a:pt x="17762" y="9312"/>
                </a:lnTo>
                <a:lnTo>
                  <a:pt x="19234" y="9312"/>
                </a:lnTo>
                <a:lnTo>
                  <a:pt x="19234" y="7621"/>
                </a:lnTo>
                <a:lnTo>
                  <a:pt x="21600" y="10800"/>
                </a:lnTo>
                <a:lnTo>
                  <a:pt x="19234" y="13979"/>
                </a:lnTo>
                <a:lnTo>
                  <a:pt x="19234" y="12288"/>
                </a:lnTo>
                <a:lnTo>
                  <a:pt x="17762" y="12288"/>
                </a:lnTo>
                <a:lnTo>
                  <a:pt x="17762" y="17762"/>
                </a:lnTo>
                <a:lnTo>
                  <a:pt x="12288" y="17762"/>
                </a:lnTo>
                <a:lnTo>
                  <a:pt x="12288" y="19234"/>
                </a:lnTo>
                <a:lnTo>
                  <a:pt x="13979" y="19234"/>
                </a:lnTo>
                <a:lnTo>
                  <a:pt x="10800" y="21600"/>
                </a:lnTo>
                <a:lnTo>
                  <a:pt x="7621" y="19234"/>
                </a:lnTo>
                <a:lnTo>
                  <a:pt x="9312" y="19234"/>
                </a:lnTo>
                <a:lnTo>
                  <a:pt x="9312" y="17762"/>
                </a:lnTo>
                <a:lnTo>
                  <a:pt x="3838" y="17762"/>
                </a:lnTo>
                <a:lnTo>
                  <a:pt x="3838" y="12288"/>
                </a:lnTo>
                <a:lnTo>
                  <a:pt x="2366" y="12288"/>
                </a:lnTo>
                <a:lnTo>
                  <a:pt x="2366" y="13979"/>
                </a:lnTo>
                <a:lnTo>
                  <a:pt x="0" y="10800"/>
                </a:lnTo>
                <a:lnTo>
                  <a:pt x="2366" y="7621"/>
                </a:lnTo>
                <a:lnTo>
                  <a:pt x="2366" y="9312"/>
                </a:lnTo>
                <a:lnTo>
                  <a:pt x="3838" y="93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en-US" altLang="zh-CN" sz="1600" b="1">
                <a:solidFill>
                  <a:schemeClr val="bg1"/>
                </a:solidFill>
                <a:ea typeface="宋体" charset="-122"/>
              </a:rPr>
              <a:t>4 pillars of the Bank’s Strategy for </a:t>
            </a:r>
            <a:br>
              <a:rPr lang="en-US" altLang="zh-CN" sz="1600" b="1">
                <a:solidFill>
                  <a:schemeClr val="bg1"/>
                </a:solidFill>
                <a:ea typeface="宋体" charset="-122"/>
              </a:rPr>
            </a:br>
            <a:r>
              <a:rPr lang="en-US" altLang="zh-CN" sz="1600" b="1">
                <a:solidFill>
                  <a:schemeClr val="bg1"/>
                </a:solidFill>
                <a:ea typeface="宋体" charset="-122"/>
              </a:rPr>
              <a:t>2010-2012</a:t>
            </a:r>
            <a:endParaRPr lang="en-US" altLang="zh-CN" sz="160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563250" name="AutoShape 50"/>
          <p:cNvSpPr>
            <a:spLocks noChangeArrowheads="1"/>
          </p:cNvSpPr>
          <p:nvPr/>
        </p:nvSpPr>
        <p:spPr bwMode="auto">
          <a:xfrm>
            <a:off x="6283325" y="2133600"/>
            <a:ext cx="3584575" cy="1871663"/>
          </a:xfrm>
          <a:prstGeom prst="cube">
            <a:avLst>
              <a:gd name="adj" fmla="val 1535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74320" tIns="0" rIns="0" bIns="0" anchor="ctr"/>
          <a:lstStyle>
            <a:lvl1pPr marL="228600" indent="-228600"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685800" indent="-22860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1800" b="1" u="sng">
                <a:solidFill>
                  <a:schemeClr val="accent2"/>
                </a:solidFill>
                <a:ea typeface="宋体" charset="-122"/>
              </a:rPr>
              <a:t>Quality and innovations:</a:t>
            </a:r>
          </a:p>
          <a:p>
            <a:pPr algn="l">
              <a:buFontTx/>
              <a:buChar char="•"/>
            </a:pPr>
            <a:r>
              <a:rPr lang="pl-PL" altLang="zh-CN" sz="1800">
                <a:solidFill>
                  <a:schemeClr val="accent2"/>
                </a:solidFill>
              </a:rPr>
              <a:t>M</a:t>
            </a:r>
            <a:r>
              <a:rPr lang="en-US" altLang="zh-CN" sz="1800">
                <a:solidFill>
                  <a:schemeClr val="accent2"/>
                </a:solidFill>
                <a:ea typeface="宋体" charset="-122"/>
              </a:rPr>
              <a:t>obile banking</a:t>
            </a:r>
          </a:p>
          <a:p>
            <a:pPr algn="l">
              <a:buFontTx/>
              <a:buChar char="•"/>
            </a:pPr>
            <a:r>
              <a:rPr lang="en-US" altLang="zh-CN" sz="1800">
                <a:solidFill>
                  <a:schemeClr val="accent2"/>
                </a:solidFill>
                <a:ea typeface="宋体" charset="-122"/>
              </a:rPr>
              <a:t>NPS increase (</a:t>
            </a:r>
            <a:r>
              <a:rPr lang="en-US" altLang="zh-CN">
                <a:solidFill>
                  <a:schemeClr val="accent2"/>
                </a:solidFill>
                <a:ea typeface="宋体" charset="-122"/>
              </a:rPr>
              <a:t>CitiPhone 46%)</a:t>
            </a:r>
          </a:p>
        </p:txBody>
      </p:sp>
      <p:sp>
        <p:nvSpPr>
          <p:cNvPr id="563251" name="AutoShape 51"/>
          <p:cNvSpPr>
            <a:spLocks noChangeArrowheads="1"/>
          </p:cNvSpPr>
          <p:nvPr/>
        </p:nvSpPr>
        <p:spPr bwMode="auto">
          <a:xfrm>
            <a:off x="2720975" y="714375"/>
            <a:ext cx="4679950" cy="1223963"/>
          </a:xfrm>
          <a:prstGeom prst="cube">
            <a:avLst>
              <a:gd name="adj" fmla="val 17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74320" tIns="0" rIns="0" bIns="0" anchor="ctr"/>
          <a:lstStyle>
            <a:lvl1pPr marL="228600" indent="-228600"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1800" b="1" u="sng">
                <a:solidFill>
                  <a:schemeClr val="accent2"/>
                </a:solidFill>
                <a:ea typeface="宋体" charset="-122"/>
              </a:rPr>
              <a:t>Clients segmentation:</a:t>
            </a:r>
          </a:p>
          <a:p>
            <a:pPr algn="l">
              <a:buFontTx/>
              <a:buChar char="•"/>
            </a:pPr>
            <a:r>
              <a:rPr lang="en-US" altLang="zh-CN" sz="1800">
                <a:solidFill>
                  <a:schemeClr val="accent2"/>
                </a:solidFill>
                <a:ea typeface="宋体" charset="-122"/>
              </a:rPr>
              <a:t>Segmentation process is completed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Progress in execution of the new strategy of Citi Handlowy</a:t>
            </a:r>
          </a:p>
        </p:txBody>
      </p:sp>
      <p:pic>
        <p:nvPicPr>
          <p:cNvPr id="576515" name="Picture 3"/>
          <p:cNvPicPr>
            <a:picLocks noChangeAspect="1" noChangeArrowheads="1"/>
          </p:cNvPicPr>
          <p:nvPr/>
        </p:nvPicPr>
        <p:blipFill>
          <a:blip r:embed="rId2">
            <a:lum bright="68000" contrast="-6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620713"/>
            <a:ext cx="921702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6516" name="Text Box 4"/>
          <p:cNvSpPr txBox="1">
            <a:spLocks noChangeArrowheads="1"/>
          </p:cNvSpPr>
          <p:nvPr/>
        </p:nvSpPr>
        <p:spPr bwMode="auto">
          <a:xfrm>
            <a:off x="704850" y="1465263"/>
            <a:ext cx="8497888" cy="561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  <a:buClr>
                <a:srgbClr val="DC241F"/>
              </a:buClr>
              <a:buFont typeface="Wingdings" pitchFamily="2" charset="2"/>
              <a:buChar char="ü"/>
            </a:pPr>
            <a:endParaRPr lang="pl-PL" altLang="zh-CN" sz="3200" b="1">
              <a:solidFill>
                <a:schemeClr val="accent2"/>
              </a:solidFill>
            </a:endParaRPr>
          </a:p>
          <a:p>
            <a:pPr>
              <a:spcBef>
                <a:spcPct val="50000"/>
              </a:spcBef>
              <a:buClr>
                <a:srgbClr val="DC241F"/>
              </a:buClr>
            </a:pPr>
            <a:r>
              <a:rPr lang="en-US" altLang="zh-CN" sz="3200" b="1">
                <a:solidFill>
                  <a:schemeClr val="accent2"/>
                </a:solidFill>
                <a:ea typeface="宋体" charset="-122"/>
              </a:rPr>
              <a:t>Quality </a:t>
            </a:r>
          </a:p>
          <a:p>
            <a:pPr>
              <a:spcBef>
                <a:spcPct val="50000"/>
              </a:spcBef>
              <a:buClr>
                <a:srgbClr val="DC241F"/>
              </a:buClr>
            </a:pPr>
            <a:r>
              <a:rPr lang="en-US" altLang="zh-CN" sz="3200" b="1">
                <a:solidFill>
                  <a:schemeClr val="accent2"/>
                </a:solidFill>
                <a:ea typeface="宋体" charset="-122"/>
              </a:rPr>
              <a:t> Confidence </a:t>
            </a:r>
          </a:p>
          <a:p>
            <a:pPr>
              <a:spcBef>
                <a:spcPct val="50000"/>
              </a:spcBef>
              <a:buClr>
                <a:srgbClr val="DC241F"/>
              </a:buClr>
            </a:pPr>
            <a:r>
              <a:rPr lang="en-US" altLang="zh-CN" sz="3200" b="1">
                <a:solidFill>
                  <a:schemeClr val="accent2"/>
                </a:solidFill>
                <a:ea typeface="宋体" charset="-122"/>
              </a:rPr>
              <a:t>Innovations</a:t>
            </a:r>
          </a:p>
          <a:p>
            <a:pPr>
              <a:spcBef>
                <a:spcPct val="50000"/>
              </a:spcBef>
              <a:buClr>
                <a:srgbClr val="DC241F"/>
              </a:buClr>
            </a:pPr>
            <a:r>
              <a:rPr lang="en-US" altLang="zh-CN" sz="3200" b="1">
                <a:solidFill>
                  <a:schemeClr val="accent2"/>
                </a:solidFill>
                <a:ea typeface="宋体" charset="-122"/>
              </a:rPr>
              <a:t> Efficiency</a:t>
            </a:r>
          </a:p>
          <a:p>
            <a:pPr algn="l">
              <a:spcBef>
                <a:spcPct val="50000"/>
              </a:spcBef>
              <a:buClr>
                <a:srgbClr val="DC241F"/>
              </a:buClr>
              <a:buFont typeface="Wingdings" pitchFamily="2" charset="2"/>
              <a:buNone/>
            </a:pPr>
            <a:endParaRPr lang="en-US" altLang="zh-CN" sz="3200" b="1">
              <a:solidFill>
                <a:schemeClr val="accent2"/>
              </a:solidFill>
              <a:ea typeface="宋体" charset="-122"/>
            </a:endParaRPr>
          </a:p>
          <a:p>
            <a:pPr algn="l">
              <a:spcBef>
                <a:spcPct val="50000"/>
              </a:spcBef>
              <a:buClr>
                <a:srgbClr val="DC241F"/>
              </a:buClr>
              <a:buFont typeface="Wingdings" pitchFamily="2" charset="2"/>
              <a:buChar char="ü"/>
            </a:pPr>
            <a:endParaRPr lang="pl-PL" altLang="zh-CN" sz="3200" b="1">
              <a:solidFill>
                <a:schemeClr val="accent2"/>
              </a:solidFill>
            </a:endParaRPr>
          </a:p>
          <a:p>
            <a:pPr algn="l">
              <a:spcBef>
                <a:spcPct val="50000"/>
              </a:spcBef>
              <a:buClr>
                <a:srgbClr val="DC241F"/>
              </a:buClr>
              <a:buFont typeface="Wingdings" pitchFamily="2" charset="2"/>
              <a:buChar char="ü"/>
            </a:pPr>
            <a:endParaRPr lang="pl-PL" altLang="zh-CN" sz="3200" b="1">
              <a:solidFill>
                <a:schemeClr val="accent2"/>
              </a:solidFill>
            </a:endParaRPr>
          </a:p>
        </p:txBody>
      </p:sp>
      <p:sp>
        <p:nvSpPr>
          <p:cNvPr id="576517" name="Rectangle 55"/>
          <p:cNvSpPr>
            <a:spLocks noChangeArrowheads="1"/>
          </p:cNvSpPr>
          <p:nvPr/>
        </p:nvSpPr>
        <p:spPr bwMode="auto">
          <a:xfrm>
            <a:off x="344488" y="765175"/>
            <a:ext cx="9217025" cy="592138"/>
          </a:xfrm>
          <a:prstGeom prst="rect">
            <a:avLst/>
          </a:prstGeom>
          <a:solidFill>
            <a:srgbClr val="000080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Clr>
                <a:schemeClr val="accent1"/>
              </a:buClr>
              <a:buFont typeface="Arial" charset="0"/>
              <a:buNone/>
            </a:pPr>
            <a:r>
              <a:rPr lang="en-US" altLang="zh-CN" sz="1900" b="1">
                <a:solidFill>
                  <a:schemeClr val="bg1"/>
                </a:solidFill>
                <a:ea typeface="宋体" charset="-122"/>
              </a:rPr>
              <a:t>4 pillars of the Citi Handlowy strategy for 2010-2012: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7538" name="Object 2"/>
          <p:cNvGraphicFramePr>
            <a:graphicFrameLocks noChangeAspect="1"/>
          </p:cNvGraphicFramePr>
          <p:nvPr/>
        </p:nvGraphicFramePr>
        <p:xfrm>
          <a:off x="0" y="3571875"/>
          <a:ext cx="9291638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569" name="Chart" r:id="rId4" imgW="4257795" imgH="1228605" progId="Excel.Chart.8">
                  <p:embed/>
                </p:oleObj>
              </mc:Choice>
              <mc:Fallback>
                <p:oleObj name="Chart" r:id="rId4" imgW="4257795" imgH="1228605" progId="Excel.Char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571875"/>
                        <a:ext cx="9291638" cy="300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99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753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Aim: access to global Citi offer</a:t>
            </a:r>
            <a:r>
              <a:rPr lang="pl-PL" altLang="zh-CN"/>
              <a:t> </a:t>
            </a:r>
          </a:p>
        </p:txBody>
      </p:sp>
      <p:grpSp>
        <p:nvGrpSpPr>
          <p:cNvPr id="577540" name="Group 3"/>
          <p:cNvGrpSpPr>
            <a:grpSpLocks/>
          </p:cNvGrpSpPr>
          <p:nvPr/>
        </p:nvGrpSpPr>
        <p:grpSpPr bwMode="auto">
          <a:xfrm>
            <a:off x="1639888" y="692150"/>
            <a:ext cx="5889625" cy="604838"/>
            <a:chOff x="1532" y="1797"/>
            <a:chExt cx="3710" cy="381"/>
          </a:xfrm>
        </p:grpSpPr>
        <p:pic>
          <p:nvPicPr>
            <p:cNvPr id="577541" name="Picture 4" descr="man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3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79" t="4320" r="24120" b="1801"/>
            <a:stretch>
              <a:fillRect/>
            </a:stretch>
          </p:blipFill>
          <p:spPr bwMode="auto">
            <a:xfrm>
              <a:off x="1532" y="1933"/>
              <a:ext cx="160" cy="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7542" name="Picture 5" descr="man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3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79" t="4320" r="24120" b="1801"/>
            <a:stretch>
              <a:fillRect/>
            </a:stretch>
          </p:blipFill>
          <p:spPr bwMode="auto">
            <a:xfrm>
              <a:off x="1805" y="1910"/>
              <a:ext cx="173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7543" name="Picture 6" descr="man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3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79" t="4320" r="24120" b="1801"/>
            <a:stretch>
              <a:fillRect/>
            </a:stretch>
          </p:blipFill>
          <p:spPr bwMode="auto">
            <a:xfrm>
              <a:off x="2174" y="1952"/>
              <a:ext cx="159" cy="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7544" name="Picture 7" descr="man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3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79" t="4320" r="24120" b="1801"/>
            <a:stretch>
              <a:fillRect/>
            </a:stretch>
          </p:blipFill>
          <p:spPr bwMode="auto">
            <a:xfrm>
              <a:off x="2545" y="1945"/>
              <a:ext cx="146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77545" name="Group 8"/>
            <p:cNvGrpSpPr>
              <a:grpSpLocks/>
            </p:cNvGrpSpPr>
            <p:nvPr/>
          </p:nvGrpSpPr>
          <p:grpSpPr bwMode="auto">
            <a:xfrm>
              <a:off x="4027" y="1888"/>
              <a:ext cx="1215" cy="269"/>
              <a:chOff x="4211" y="1728"/>
              <a:chExt cx="1215" cy="269"/>
            </a:xfrm>
          </p:grpSpPr>
          <p:pic>
            <p:nvPicPr>
              <p:cNvPr id="577546" name="Picture 9" descr="man"/>
              <p:cNvPicPr>
                <a:picLocks noChangeAspect="1" noChangeArrowheads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3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079" t="4320" r="24120" b="1801"/>
              <a:stretch>
                <a:fillRect/>
              </a:stretch>
            </p:blipFill>
            <p:spPr bwMode="auto">
              <a:xfrm>
                <a:off x="4211" y="1770"/>
                <a:ext cx="159" cy="2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77547" name="Picture 10" descr="man"/>
              <p:cNvPicPr>
                <a:picLocks noChangeAspect="1" noChangeArrowheads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3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079" t="4320" r="24120" b="1801"/>
              <a:stretch>
                <a:fillRect/>
              </a:stretch>
            </p:blipFill>
            <p:spPr bwMode="auto">
              <a:xfrm>
                <a:off x="4540" y="1728"/>
                <a:ext cx="173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77548" name="Picture 11" descr="man"/>
              <p:cNvPicPr>
                <a:picLocks noChangeAspect="1" noChangeArrowheads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3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079" t="4320" r="24120" b="1801"/>
              <a:stretch>
                <a:fillRect/>
              </a:stretch>
            </p:blipFill>
            <p:spPr bwMode="auto">
              <a:xfrm>
                <a:off x="4916" y="1763"/>
                <a:ext cx="146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77549" name="Picture 12" descr="man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3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079" t="4320" r="24120" b="1801"/>
              <a:stretch>
                <a:fillRect/>
              </a:stretch>
            </p:blipFill>
            <p:spPr bwMode="auto">
              <a:xfrm>
                <a:off x="5266" y="1770"/>
                <a:ext cx="160" cy="2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aphicFrame>
          <p:nvGraphicFramePr>
            <p:cNvPr id="577550" name="Object 13"/>
            <p:cNvGraphicFramePr>
              <a:graphicFrameLocks noChangeAspect="1"/>
            </p:cNvGraphicFramePr>
            <p:nvPr/>
          </p:nvGraphicFramePr>
          <p:xfrm>
            <a:off x="2984" y="1797"/>
            <a:ext cx="842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7570" name="Photo Editor Photo" r:id="rId10" imgW="3180952" imgH="980952" progId="MSPhotoEd.3">
                    <p:embed/>
                  </p:oleObj>
                </mc:Choice>
                <mc:Fallback>
                  <p:oleObj name="Photo Editor Photo" r:id="rId10" imgW="3180952" imgH="980952" progId="MSPhotoEd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84" y="1797"/>
                          <a:ext cx="842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77551" name="Rectangle 14"/>
          <p:cNvSpPr>
            <a:spLocks noChangeArrowheads="1"/>
          </p:cNvSpPr>
          <p:nvPr/>
        </p:nvSpPr>
        <p:spPr bwMode="auto">
          <a:xfrm>
            <a:off x="238125" y="1500188"/>
            <a:ext cx="9432925" cy="649287"/>
          </a:xfrm>
          <a:prstGeom prst="rect">
            <a:avLst/>
          </a:prstGeom>
          <a:solidFill>
            <a:srgbClr val="000080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Clr>
                <a:schemeClr val="accent1"/>
              </a:buClr>
              <a:buFont typeface="Arial" charset="0"/>
              <a:buNone/>
            </a:pPr>
            <a:endParaRPr lang="pl-PL" altLang="zh-CN" sz="2000" b="1">
              <a:solidFill>
                <a:schemeClr val="bg1"/>
              </a:solidFill>
            </a:endParaRPr>
          </a:p>
        </p:txBody>
      </p:sp>
      <p:sp>
        <p:nvSpPr>
          <p:cNvPr id="577552" name="AutoShape 15"/>
          <p:cNvSpPr>
            <a:spLocks noChangeArrowheads="1"/>
          </p:cNvSpPr>
          <p:nvPr/>
        </p:nvSpPr>
        <p:spPr bwMode="auto">
          <a:xfrm>
            <a:off x="560388" y="3716338"/>
            <a:ext cx="2447925" cy="2449512"/>
          </a:xfrm>
          <a:prstGeom prst="flowChartAlternateProcess">
            <a:avLst/>
          </a:prstGeom>
          <a:noFill/>
          <a:ln w="28575" algn="ctr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1500" b="1">
                <a:solidFill>
                  <a:srgbClr val="003082"/>
                </a:solidFill>
                <a:ea typeface="宋体" charset="-122"/>
              </a:rPr>
              <a:t>Citi Handlowy – leader in institutional clients and enterprises service – </a:t>
            </a:r>
            <a:br>
              <a:rPr lang="en-US" altLang="zh-CN" sz="1500" b="1">
                <a:solidFill>
                  <a:srgbClr val="003082"/>
                </a:solidFill>
                <a:ea typeface="宋体" charset="-122"/>
              </a:rPr>
            </a:br>
            <a:r>
              <a:rPr lang="en-US" altLang="zh-CN" sz="1500" b="1">
                <a:solidFill>
                  <a:srgbClr val="003082"/>
                </a:solidFill>
                <a:ea typeface="宋体" charset="-122"/>
              </a:rPr>
              <a:t>over 350 among 500 the biggest entities in Poland are our clients</a:t>
            </a:r>
          </a:p>
        </p:txBody>
      </p:sp>
      <p:sp>
        <p:nvSpPr>
          <p:cNvPr id="577553" name="AutoShape 18"/>
          <p:cNvSpPr>
            <a:spLocks noChangeArrowheads="1"/>
          </p:cNvSpPr>
          <p:nvPr/>
        </p:nvSpPr>
        <p:spPr bwMode="auto">
          <a:xfrm>
            <a:off x="3513138" y="2420938"/>
            <a:ext cx="2736850" cy="647700"/>
          </a:xfrm>
          <a:prstGeom prst="flowChartAlternateProcess">
            <a:avLst/>
          </a:prstGeom>
          <a:noFill/>
          <a:ln w="28575" algn="ctr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1500" b="1">
                <a:solidFill>
                  <a:srgbClr val="003082"/>
                </a:solidFill>
                <a:ea typeface="宋体" charset="-122"/>
              </a:rPr>
              <a:t>Brokerage House of Bank Handlowy – broker number 1</a:t>
            </a:r>
          </a:p>
        </p:txBody>
      </p:sp>
      <p:sp>
        <p:nvSpPr>
          <p:cNvPr id="577554" name="AutoShape 19"/>
          <p:cNvSpPr>
            <a:spLocks noChangeArrowheads="1"/>
          </p:cNvSpPr>
          <p:nvPr/>
        </p:nvSpPr>
        <p:spPr bwMode="auto">
          <a:xfrm>
            <a:off x="6969125" y="3716338"/>
            <a:ext cx="2376488" cy="2376487"/>
          </a:xfrm>
          <a:prstGeom prst="flowChartAlternateProcess">
            <a:avLst/>
          </a:prstGeom>
          <a:noFill/>
          <a:ln w="28575" algn="ctr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1500" b="1">
                <a:solidFill>
                  <a:srgbClr val="003082"/>
                </a:solidFill>
                <a:ea typeface="宋体" charset="-122"/>
              </a:rPr>
              <a:t>Citi investment bankers team  – access to global markets and capital</a:t>
            </a:r>
          </a:p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endParaRPr lang="en-US" altLang="zh-CN" sz="1500" b="1">
              <a:solidFill>
                <a:srgbClr val="003082"/>
              </a:solidFill>
              <a:ea typeface="宋体" charset="-122"/>
            </a:endParaRPr>
          </a:p>
        </p:txBody>
      </p:sp>
      <p:pic>
        <p:nvPicPr>
          <p:cNvPr id="577555" name="Picture 3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420938"/>
            <a:ext cx="1482725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7556" name="Picture 3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2492375"/>
            <a:ext cx="1755775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7557" name="Text Box 13"/>
          <p:cNvSpPr txBox="1">
            <a:spLocks noChangeArrowheads="1"/>
          </p:cNvSpPr>
          <p:nvPr/>
        </p:nvSpPr>
        <p:spPr bwMode="auto">
          <a:xfrm>
            <a:off x="3452813" y="3429000"/>
            <a:ext cx="2998787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>
            <a:spAutoFit/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1200" b="1" u="sng">
                <a:solidFill>
                  <a:schemeClr val="accent2"/>
                </a:solidFill>
                <a:ea typeface="宋体" charset="-122"/>
              </a:rPr>
              <a:t>DMBH’s share in volume of trade in shares on WSE in April 2010 (%)</a:t>
            </a:r>
          </a:p>
        </p:txBody>
      </p:sp>
      <p:sp>
        <p:nvSpPr>
          <p:cNvPr id="577558" name="Text Box 57"/>
          <p:cNvSpPr txBox="1">
            <a:spLocks noChangeArrowheads="1"/>
          </p:cNvSpPr>
          <p:nvPr/>
        </p:nvSpPr>
        <p:spPr bwMode="auto">
          <a:xfrm>
            <a:off x="3167063" y="6143625"/>
            <a:ext cx="2990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>
            <a:spAutoFit/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1000">
                <a:solidFill>
                  <a:schemeClr val="accent2"/>
                </a:solidFill>
                <a:ea typeface="宋体" charset="-122"/>
              </a:rPr>
              <a:t>Source: WSE data </a:t>
            </a:r>
          </a:p>
        </p:txBody>
      </p:sp>
      <p:sp>
        <p:nvSpPr>
          <p:cNvPr id="577559" name="Text Box 58"/>
          <p:cNvSpPr txBox="1">
            <a:spLocks noChangeArrowheads="1"/>
          </p:cNvSpPr>
          <p:nvPr/>
        </p:nvSpPr>
        <p:spPr bwMode="auto">
          <a:xfrm>
            <a:off x="5667375" y="4214813"/>
            <a:ext cx="449263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>
            <a:spAutoFit/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200" b="1"/>
              <a:t>18,9</a:t>
            </a:r>
            <a:endParaRPr lang="en-US" altLang="zh-CN" sz="1200" b="1">
              <a:ea typeface="宋体" charset="-122"/>
            </a:endParaRPr>
          </a:p>
        </p:txBody>
      </p:sp>
      <p:sp>
        <p:nvSpPr>
          <p:cNvPr id="577560" name="Text Box 59"/>
          <p:cNvSpPr txBox="1">
            <a:spLocks noChangeArrowheads="1"/>
          </p:cNvSpPr>
          <p:nvPr/>
        </p:nvSpPr>
        <p:spPr bwMode="auto">
          <a:xfrm>
            <a:off x="6310313" y="5214938"/>
            <a:ext cx="592137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>
            <a:spAutoFit/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200" b="1"/>
              <a:t>10,2 </a:t>
            </a:r>
            <a:endParaRPr lang="en-US" altLang="zh-CN" sz="1200" b="1">
              <a:ea typeface="宋体" charset="-122"/>
            </a:endParaRPr>
          </a:p>
        </p:txBody>
      </p:sp>
      <p:sp>
        <p:nvSpPr>
          <p:cNvPr id="577561" name="Text Box 60"/>
          <p:cNvSpPr txBox="1">
            <a:spLocks noChangeArrowheads="1"/>
          </p:cNvSpPr>
          <p:nvPr/>
        </p:nvSpPr>
        <p:spPr bwMode="auto">
          <a:xfrm>
            <a:off x="6096000" y="5786438"/>
            <a:ext cx="719138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>
            <a:spAutoFit/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200" b="1"/>
              <a:t>9,1</a:t>
            </a:r>
            <a:endParaRPr lang="en-US" altLang="zh-CN" sz="1200" b="1">
              <a:ea typeface="宋体" charset="-122"/>
            </a:endParaRPr>
          </a:p>
        </p:txBody>
      </p:sp>
      <p:sp>
        <p:nvSpPr>
          <p:cNvPr id="577562" name="Text Box 62"/>
          <p:cNvSpPr txBox="1">
            <a:spLocks noChangeArrowheads="1"/>
          </p:cNvSpPr>
          <p:nvPr/>
        </p:nvSpPr>
        <p:spPr bwMode="auto">
          <a:xfrm>
            <a:off x="3238500" y="5429250"/>
            <a:ext cx="719138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>
            <a:spAutoFit/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200" b="1"/>
              <a:t>61,8</a:t>
            </a:r>
            <a:endParaRPr lang="en-US" altLang="zh-CN" sz="1200" b="1">
              <a:ea typeface="宋体" charset="-122"/>
            </a:endParaRPr>
          </a:p>
        </p:txBody>
      </p:sp>
      <p:sp>
        <p:nvSpPr>
          <p:cNvPr id="577563" name="pole tekstowe 26"/>
          <p:cNvSpPr txBox="1">
            <a:spLocks noChangeArrowheads="1"/>
          </p:cNvSpPr>
          <p:nvPr/>
        </p:nvSpPr>
        <p:spPr bwMode="auto">
          <a:xfrm>
            <a:off x="881063" y="1571625"/>
            <a:ext cx="8429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400" b="1">
                <a:solidFill>
                  <a:schemeClr val="bg1"/>
                </a:solidFill>
                <a:ea typeface="宋体" charset="-122"/>
              </a:rPr>
              <a:t>Unique team of investment banking on the market</a:t>
            </a:r>
          </a:p>
        </p:txBody>
      </p:sp>
      <p:sp>
        <p:nvSpPr>
          <p:cNvPr id="577564" name="AutoShape 28"/>
          <p:cNvSpPr>
            <a:spLocks noChangeArrowheads="1"/>
          </p:cNvSpPr>
          <p:nvPr/>
        </p:nvSpPr>
        <p:spPr bwMode="auto">
          <a:xfrm>
            <a:off x="3081338" y="5157788"/>
            <a:ext cx="863600" cy="215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pl-PL" altLang="zh-CN" sz="1200" b="1">
                <a:solidFill>
                  <a:schemeClr val="tx1"/>
                </a:solidFill>
              </a:rPr>
              <a:t>Other</a:t>
            </a:r>
            <a:endParaRPr lang="en-US" altLang="zh-CN" sz="1200" b="1">
              <a:solidFill>
                <a:schemeClr val="tx1"/>
              </a:solidFill>
              <a:ea typeface="宋体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6" name="AutoShape 2"/>
          <p:cNvSpPr>
            <a:spLocks noGrp="1" noChangeAspect="1" noChangeArrowheads="1"/>
          </p:cNvSpPr>
          <p:nvPr>
            <p:ph type="title" idx="4294967295"/>
          </p:nvPr>
        </p:nvSpPr>
        <p:spPr>
          <a:xfrm>
            <a:off x="238125" y="122238"/>
            <a:ext cx="9667875" cy="427037"/>
          </a:xfrm>
          <a:extLst>
            <a:ext uri="{909E8E84-426E-40DD-AFC4-6F175D3DCCD1}">
              <a14:hiddenFill xmlns:a14="http://schemas.microsoft.com/office/drawing/2010/main">
                <a:solidFill>
                  <a:srgbClr val="FF99CC"/>
                </a:solidFill>
              </a14:hiddenFill>
            </a:ext>
          </a:extLst>
        </p:spPr>
        <p:txBody>
          <a:bodyPr/>
          <a:lstStyle/>
          <a:p>
            <a:r>
              <a:rPr lang="en-US" altLang="zh-CN" sz="2600">
                <a:ea typeface="宋体" charset="-122"/>
              </a:rPr>
              <a:t>Trustworthy partner in capital gaining  for institutional clients</a:t>
            </a:r>
            <a:r>
              <a:rPr lang="pl-PL" altLang="zh-CN" sz="2600"/>
              <a:t> </a:t>
            </a:r>
          </a:p>
        </p:txBody>
      </p:sp>
      <p:sp>
        <p:nvSpPr>
          <p:cNvPr id="579587" name="AutoShape 3"/>
          <p:cNvSpPr>
            <a:spLocks noChangeArrowheads="1"/>
          </p:cNvSpPr>
          <p:nvPr/>
        </p:nvSpPr>
        <p:spPr bwMode="auto">
          <a:xfrm>
            <a:off x="128588" y="692150"/>
            <a:ext cx="4608512" cy="573088"/>
          </a:xfrm>
          <a:prstGeom prst="bevel">
            <a:avLst>
              <a:gd name="adj" fmla="val 12500"/>
            </a:avLst>
          </a:prstGeom>
          <a:solidFill>
            <a:srgbClr val="66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8000" rIns="0" bIns="18000" anchor="ctr"/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 b="1">
                <a:solidFill>
                  <a:schemeClr val="bg1"/>
                </a:solidFill>
                <a:ea typeface="宋体" charset="-122"/>
              </a:rPr>
              <a:t>in the country</a:t>
            </a:r>
          </a:p>
        </p:txBody>
      </p:sp>
      <p:sp>
        <p:nvSpPr>
          <p:cNvPr id="579588" name="AutoShape 4"/>
          <p:cNvSpPr>
            <a:spLocks noChangeArrowheads="1"/>
          </p:cNvSpPr>
          <p:nvPr/>
        </p:nvSpPr>
        <p:spPr bwMode="auto">
          <a:xfrm>
            <a:off x="5300663" y="704850"/>
            <a:ext cx="4319587" cy="576263"/>
          </a:xfrm>
          <a:prstGeom prst="bevel">
            <a:avLst>
              <a:gd name="adj" fmla="val 12500"/>
            </a:avLst>
          </a:prstGeom>
          <a:solidFill>
            <a:srgbClr val="66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8000" rIns="0" bIns="18000" anchor="ctr"/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 b="1">
                <a:solidFill>
                  <a:schemeClr val="bg1"/>
                </a:solidFill>
                <a:ea typeface="宋体" charset="-122"/>
              </a:rPr>
              <a:t>and on the world</a:t>
            </a:r>
          </a:p>
        </p:txBody>
      </p:sp>
      <p:sp>
        <p:nvSpPr>
          <p:cNvPr id="579589" name="pole tekstowe 9"/>
          <p:cNvSpPr txBox="1">
            <a:spLocks noChangeArrowheads="1"/>
          </p:cNvSpPr>
          <p:nvPr/>
        </p:nvSpPr>
        <p:spPr bwMode="auto">
          <a:xfrm>
            <a:off x="979488" y="2809875"/>
            <a:ext cx="4035425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pl-PL" altLang="zh-CN">
              <a:solidFill>
                <a:schemeClr val="accent2"/>
              </a:solidFill>
            </a:endParaRPr>
          </a:p>
          <a:p>
            <a:pPr algn="l"/>
            <a:r>
              <a:rPr lang="en-US" altLang="zh-CN">
                <a:solidFill>
                  <a:schemeClr val="accent2"/>
                </a:solidFill>
                <a:ea typeface="宋体" charset="-122"/>
              </a:rPr>
              <a:t>One of the biggest reverse repo</a:t>
            </a:r>
            <a:r>
              <a:rPr lang="en-US" altLang="zh-CN" sz="2400">
                <a:solidFill>
                  <a:schemeClr val="accent2"/>
                </a:solidFill>
                <a:ea typeface="宋体" charset="-122"/>
              </a:rPr>
              <a:t> </a:t>
            </a:r>
            <a:r>
              <a:rPr lang="en-US" altLang="zh-CN">
                <a:solidFill>
                  <a:schemeClr val="accent2"/>
                </a:solidFill>
                <a:ea typeface="宋体" charset="-122"/>
              </a:rPr>
              <a:t>transaction in last 20 years – PLN 3 000 000 000</a:t>
            </a:r>
          </a:p>
        </p:txBody>
      </p:sp>
      <p:sp>
        <p:nvSpPr>
          <p:cNvPr id="579590" name="AutoShape 20"/>
          <p:cNvSpPr>
            <a:spLocks noChangeArrowheads="1"/>
          </p:cNvSpPr>
          <p:nvPr/>
        </p:nvSpPr>
        <p:spPr bwMode="auto">
          <a:xfrm>
            <a:off x="128588" y="1412875"/>
            <a:ext cx="4608512" cy="72072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endParaRPr lang="pl-PL" altLang="zh-CN" sz="2400">
              <a:solidFill>
                <a:schemeClr val="accent2"/>
              </a:solidFill>
            </a:endParaRPr>
          </a:p>
        </p:txBody>
      </p:sp>
      <p:pic>
        <p:nvPicPr>
          <p:cNvPr id="57959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7" b="6299"/>
          <a:stretch>
            <a:fillRect/>
          </a:stretch>
        </p:blipFill>
        <p:spPr bwMode="auto">
          <a:xfrm>
            <a:off x="128588" y="3141663"/>
            <a:ext cx="93662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959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" t="14653" r="80757" b="75775"/>
          <a:stretch>
            <a:fillRect/>
          </a:stretch>
        </p:blipFill>
        <p:spPr bwMode="auto">
          <a:xfrm>
            <a:off x="273050" y="2276475"/>
            <a:ext cx="1281113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9593" name="AutoShape 20"/>
          <p:cNvSpPr>
            <a:spLocks noChangeArrowheads="1"/>
          </p:cNvSpPr>
          <p:nvPr/>
        </p:nvSpPr>
        <p:spPr bwMode="auto">
          <a:xfrm>
            <a:off x="128588" y="2205038"/>
            <a:ext cx="4608512" cy="6477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endParaRPr lang="pl-PL" altLang="zh-CN" sz="2400">
              <a:solidFill>
                <a:schemeClr val="accent2"/>
              </a:solidFill>
            </a:endParaRPr>
          </a:p>
        </p:txBody>
      </p:sp>
      <p:sp>
        <p:nvSpPr>
          <p:cNvPr id="579594" name="pole tekstowe 9"/>
          <p:cNvSpPr txBox="1">
            <a:spLocks noChangeArrowheads="1"/>
          </p:cNvSpPr>
          <p:nvPr/>
        </p:nvSpPr>
        <p:spPr bwMode="auto">
          <a:xfrm>
            <a:off x="1497013" y="2276475"/>
            <a:ext cx="3311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>
                <a:solidFill>
                  <a:schemeClr val="accent2"/>
                </a:solidFill>
                <a:ea typeface="宋体" charset="-122"/>
              </a:rPr>
              <a:t>Roads Bonds Issue – PLN</a:t>
            </a:r>
            <a:r>
              <a:rPr lang="pl-PL" altLang="zh-CN">
                <a:solidFill>
                  <a:schemeClr val="accent2"/>
                </a:solidFill>
              </a:rPr>
              <a:t> </a:t>
            </a:r>
            <a:r>
              <a:rPr lang="en-US" altLang="zh-CN">
                <a:solidFill>
                  <a:schemeClr val="accent2"/>
                </a:solidFill>
                <a:ea typeface="宋体" charset="-122"/>
              </a:rPr>
              <a:t>600 000 000</a:t>
            </a:r>
          </a:p>
        </p:txBody>
      </p:sp>
      <p:sp>
        <p:nvSpPr>
          <p:cNvPr id="579595" name="AutoShape 20"/>
          <p:cNvSpPr>
            <a:spLocks noChangeArrowheads="1"/>
          </p:cNvSpPr>
          <p:nvPr/>
        </p:nvSpPr>
        <p:spPr bwMode="auto">
          <a:xfrm>
            <a:off x="128588" y="2924175"/>
            <a:ext cx="4608512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endParaRPr lang="pl-PL" altLang="zh-CN" sz="2400">
              <a:solidFill>
                <a:schemeClr val="accent2"/>
              </a:solidFill>
            </a:endParaRPr>
          </a:p>
        </p:txBody>
      </p:sp>
      <p:pic>
        <p:nvPicPr>
          <p:cNvPr id="579596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3860800"/>
            <a:ext cx="6000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9597" name="pole tekstowe 9"/>
          <p:cNvSpPr txBox="1">
            <a:spLocks noChangeArrowheads="1"/>
          </p:cNvSpPr>
          <p:nvPr/>
        </p:nvSpPr>
        <p:spPr bwMode="auto">
          <a:xfrm>
            <a:off x="1065213" y="3860800"/>
            <a:ext cx="34544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>
                <a:solidFill>
                  <a:schemeClr val="accent2"/>
                </a:solidFill>
                <a:ea typeface="宋体" charset="-122"/>
              </a:rPr>
              <a:t>Bonds issues program for Capital Citi of Warsaw – PLN</a:t>
            </a:r>
            <a:r>
              <a:rPr lang="pl-PL" altLang="zh-CN">
                <a:solidFill>
                  <a:schemeClr val="accent2"/>
                </a:solidFill>
              </a:rPr>
              <a:t> </a:t>
            </a:r>
            <a:r>
              <a:rPr lang="en-US" altLang="zh-CN">
                <a:solidFill>
                  <a:schemeClr val="accent2"/>
                </a:solidFill>
                <a:ea typeface="宋体" charset="-122"/>
              </a:rPr>
              <a:t>4 000 000 000</a:t>
            </a:r>
          </a:p>
        </p:txBody>
      </p:sp>
      <p:pic>
        <p:nvPicPr>
          <p:cNvPr id="579598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5" b="8092"/>
          <a:stretch>
            <a:fillRect/>
          </a:stretch>
        </p:blipFill>
        <p:spPr bwMode="auto">
          <a:xfrm>
            <a:off x="200025" y="5516563"/>
            <a:ext cx="86518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9599" name="AutoShape 20"/>
          <p:cNvSpPr>
            <a:spLocks noChangeArrowheads="1"/>
          </p:cNvSpPr>
          <p:nvPr/>
        </p:nvSpPr>
        <p:spPr bwMode="auto">
          <a:xfrm>
            <a:off x="128588" y="3789363"/>
            <a:ext cx="4608512" cy="79216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endParaRPr lang="pl-PL" altLang="zh-CN" sz="2400">
              <a:solidFill>
                <a:schemeClr val="accent2"/>
              </a:solidFill>
            </a:endParaRPr>
          </a:p>
        </p:txBody>
      </p:sp>
      <p:sp>
        <p:nvSpPr>
          <p:cNvPr id="579600" name="pole tekstowe 9"/>
          <p:cNvSpPr txBox="1">
            <a:spLocks noChangeArrowheads="1"/>
          </p:cNvSpPr>
          <p:nvPr/>
        </p:nvSpPr>
        <p:spPr bwMode="auto">
          <a:xfrm>
            <a:off x="1281113" y="5508625"/>
            <a:ext cx="345598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>
                <a:solidFill>
                  <a:schemeClr val="accent2"/>
                </a:solidFill>
                <a:ea typeface="宋体" charset="-122"/>
              </a:rPr>
              <a:t>Municipal bonds issues for Bialystok Citi – </a:t>
            </a:r>
            <a:r>
              <a:rPr lang="pl-PL" altLang="zh-CN">
                <a:solidFill>
                  <a:schemeClr val="accent2"/>
                </a:solidFill>
              </a:rPr>
              <a:t>PLN </a:t>
            </a:r>
            <a:r>
              <a:rPr lang="en-US" altLang="zh-CN">
                <a:solidFill>
                  <a:schemeClr val="accent2"/>
                </a:solidFill>
                <a:ea typeface="宋体" charset="-122"/>
              </a:rPr>
              <a:t>100 000 000 </a:t>
            </a:r>
          </a:p>
        </p:txBody>
      </p:sp>
      <p:pic>
        <p:nvPicPr>
          <p:cNvPr id="579601" name="Picture 1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5" b="15741"/>
          <a:stretch>
            <a:fillRect/>
          </a:stretch>
        </p:blipFill>
        <p:spPr bwMode="auto">
          <a:xfrm>
            <a:off x="101600" y="4814888"/>
            <a:ext cx="151288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9602" name="AutoShape 20"/>
          <p:cNvSpPr>
            <a:spLocks noChangeArrowheads="1"/>
          </p:cNvSpPr>
          <p:nvPr/>
        </p:nvSpPr>
        <p:spPr bwMode="auto">
          <a:xfrm>
            <a:off x="128588" y="4652963"/>
            <a:ext cx="4608512" cy="72072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endParaRPr lang="pl-PL" altLang="zh-CN" sz="2400">
              <a:solidFill>
                <a:schemeClr val="accent2"/>
              </a:solidFill>
            </a:endParaRPr>
          </a:p>
        </p:txBody>
      </p:sp>
      <p:sp>
        <p:nvSpPr>
          <p:cNvPr id="579603" name="pole tekstowe 9"/>
          <p:cNvSpPr txBox="1">
            <a:spLocks noChangeArrowheads="1"/>
          </p:cNvSpPr>
          <p:nvPr/>
        </p:nvSpPr>
        <p:spPr bwMode="auto">
          <a:xfrm>
            <a:off x="1497013" y="4652963"/>
            <a:ext cx="3240087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200">
                <a:solidFill>
                  <a:schemeClr val="accent2"/>
                </a:solidFill>
                <a:ea typeface="宋体" charset="-122"/>
              </a:rPr>
              <a:t>89% value of ‘’minor block </a:t>
            </a:r>
            <a:r>
              <a:rPr lang="pl-PL" altLang="zh-CN" sz="1200">
                <a:solidFill>
                  <a:schemeClr val="accent2"/>
                </a:solidFill>
              </a:rPr>
              <a:t>shares</a:t>
            </a:r>
            <a:r>
              <a:rPr lang="en-US" altLang="zh-CN" sz="1200">
                <a:solidFill>
                  <a:schemeClr val="accent2"/>
                </a:solidFill>
                <a:ea typeface="宋体" charset="-122"/>
              </a:rPr>
              <a:t>”  of Ministry of Treasury concluded on WSE in 2009 – </a:t>
            </a:r>
            <a:r>
              <a:rPr lang="pl-PL" altLang="zh-CN" sz="1200">
                <a:solidFill>
                  <a:schemeClr val="accent2"/>
                </a:solidFill>
              </a:rPr>
              <a:t>PLN </a:t>
            </a:r>
            <a:r>
              <a:rPr lang="en-US" altLang="zh-CN" sz="1200">
                <a:solidFill>
                  <a:schemeClr val="accent2"/>
                </a:solidFill>
                <a:ea typeface="宋体" charset="-122"/>
              </a:rPr>
              <a:t>1 700 000 000 </a:t>
            </a:r>
          </a:p>
        </p:txBody>
      </p:sp>
      <p:pic>
        <p:nvPicPr>
          <p:cNvPr id="579604" name="Picture 2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557338"/>
            <a:ext cx="81280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9605" name="AutoShape 20"/>
          <p:cNvSpPr>
            <a:spLocks noChangeArrowheads="1"/>
          </p:cNvSpPr>
          <p:nvPr/>
        </p:nvSpPr>
        <p:spPr bwMode="auto">
          <a:xfrm>
            <a:off x="128588" y="5445125"/>
            <a:ext cx="4608512" cy="6477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endParaRPr lang="pl-PL" altLang="zh-CN" sz="2400">
              <a:solidFill>
                <a:schemeClr val="accent2"/>
              </a:solidFill>
            </a:endParaRPr>
          </a:p>
        </p:txBody>
      </p:sp>
      <p:sp>
        <p:nvSpPr>
          <p:cNvPr id="579606" name="pole tekstowe 9"/>
          <p:cNvSpPr txBox="1">
            <a:spLocks noChangeArrowheads="1"/>
          </p:cNvSpPr>
          <p:nvPr/>
        </p:nvSpPr>
        <p:spPr bwMode="auto">
          <a:xfrm>
            <a:off x="1281113" y="1412875"/>
            <a:ext cx="331152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>
                <a:solidFill>
                  <a:schemeClr val="accent2"/>
                </a:solidFill>
                <a:ea typeface="宋体" charset="-122"/>
              </a:rPr>
              <a:t>Transaction of the year – sale for Ministry of Treasury ‘’minor block shares” Pekao S.A. for PLN 1.1 billion</a:t>
            </a:r>
          </a:p>
        </p:txBody>
      </p:sp>
      <p:pic>
        <p:nvPicPr>
          <p:cNvPr id="579607" name="Picture 2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6165850"/>
            <a:ext cx="4857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9608" name="AutoShape 20"/>
          <p:cNvSpPr>
            <a:spLocks noChangeArrowheads="1"/>
          </p:cNvSpPr>
          <p:nvPr/>
        </p:nvSpPr>
        <p:spPr bwMode="auto">
          <a:xfrm>
            <a:off x="128588" y="6165850"/>
            <a:ext cx="4608512" cy="5762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endParaRPr lang="pl-PL" altLang="zh-CN" sz="2400">
              <a:solidFill>
                <a:schemeClr val="accent2"/>
              </a:solidFill>
            </a:endParaRPr>
          </a:p>
        </p:txBody>
      </p:sp>
      <p:sp>
        <p:nvSpPr>
          <p:cNvPr id="579609" name="pole tekstowe 9"/>
          <p:cNvSpPr txBox="1">
            <a:spLocks noChangeArrowheads="1"/>
          </p:cNvSpPr>
          <p:nvPr/>
        </p:nvSpPr>
        <p:spPr bwMode="auto">
          <a:xfrm>
            <a:off x="623888" y="6165850"/>
            <a:ext cx="41052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>
                <a:solidFill>
                  <a:schemeClr val="accent2"/>
                </a:solidFill>
                <a:ea typeface="宋体" charset="-122"/>
              </a:rPr>
              <a:t>Issue of Municipal Waterworks and Sewerage System in Bydgoszcz bonds  – </a:t>
            </a:r>
            <a:r>
              <a:rPr lang="pl-PL" altLang="zh-CN">
                <a:solidFill>
                  <a:schemeClr val="accent2"/>
                </a:solidFill>
              </a:rPr>
              <a:t>PLN </a:t>
            </a:r>
            <a:r>
              <a:rPr lang="en-US" altLang="zh-CN">
                <a:solidFill>
                  <a:schemeClr val="accent2"/>
                </a:solidFill>
                <a:ea typeface="宋体" charset="-122"/>
              </a:rPr>
              <a:t>100 000 000</a:t>
            </a:r>
          </a:p>
        </p:txBody>
      </p:sp>
      <p:sp>
        <p:nvSpPr>
          <p:cNvPr id="579610" name="AutoShape 20"/>
          <p:cNvSpPr>
            <a:spLocks noChangeArrowheads="1"/>
          </p:cNvSpPr>
          <p:nvPr/>
        </p:nvSpPr>
        <p:spPr bwMode="auto">
          <a:xfrm>
            <a:off x="5024438" y="1484313"/>
            <a:ext cx="4608512" cy="79216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endParaRPr lang="pl-PL" altLang="zh-CN" sz="2400">
              <a:solidFill>
                <a:schemeClr val="accent2"/>
              </a:solidFill>
            </a:endParaRPr>
          </a:p>
        </p:txBody>
      </p:sp>
      <p:sp>
        <p:nvSpPr>
          <p:cNvPr id="579611" name="AutoShape 20"/>
          <p:cNvSpPr>
            <a:spLocks noChangeArrowheads="1"/>
          </p:cNvSpPr>
          <p:nvPr/>
        </p:nvSpPr>
        <p:spPr bwMode="auto">
          <a:xfrm>
            <a:off x="5024438" y="2420938"/>
            <a:ext cx="4608512" cy="79216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endParaRPr lang="pl-PL" altLang="zh-CN" sz="2400">
              <a:solidFill>
                <a:schemeClr val="accent2"/>
              </a:solidFill>
            </a:endParaRPr>
          </a:p>
        </p:txBody>
      </p:sp>
      <p:sp>
        <p:nvSpPr>
          <p:cNvPr id="579612" name="pole tekstowe 9"/>
          <p:cNvSpPr txBox="1">
            <a:spLocks noChangeArrowheads="1"/>
          </p:cNvSpPr>
          <p:nvPr/>
        </p:nvSpPr>
        <p:spPr bwMode="auto">
          <a:xfrm>
            <a:off x="5024438" y="1628775"/>
            <a:ext cx="439261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Char char="•"/>
            </a:pPr>
            <a:r>
              <a:rPr lang="pl-PL" altLang="zh-CN">
                <a:solidFill>
                  <a:schemeClr val="accent2"/>
                </a:solidFill>
              </a:rPr>
              <a:t> 2009  - </a:t>
            </a:r>
            <a:r>
              <a:rPr lang="en-US" altLang="zh-CN">
                <a:solidFill>
                  <a:schemeClr val="accent2"/>
                </a:solidFill>
                <a:ea typeface="宋体" charset="-122"/>
              </a:rPr>
              <a:t>3rd place of Citi in the ranking in terms of M&amp;A transactions value on the world</a:t>
            </a:r>
          </a:p>
        </p:txBody>
      </p:sp>
      <p:sp>
        <p:nvSpPr>
          <p:cNvPr id="579613" name="pole tekstowe 9"/>
          <p:cNvSpPr txBox="1">
            <a:spLocks noChangeArrowheads="1"/>
          </p:cNvSpPr>
          <p:nvPr/>
        </p:nvSpPr>
        <p:spPr bwMode="auto">
          <a:xfrm>
            <a:off x="5168900" y="2565400"/>
            <a:ext cx="417671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Char char="•"/>
            </a:pPr>
            <a:r>
              <a:rPr lang="pl-PL" altLang="zh-CN">
                <a:solidFill>
                  <a:schemeClr val="accent2"/>
                </a:solidFill>
              </a:rPr>
              <a:t> 2010  - </a:t>
            </a:r>
            <a:r>
              <a:rPr lang="en-US" altLang="zh-CN">
                <a:solidFill>
                  <a:schemeClr val="accent2"/>
                </a:solidFill>
                <a:ea typeface="宋体" charset="-122"/>
              </a:rPr>
              <a:t>3rd place of Citi in the ranking in terms of M&amp;A transactions value on the world</a:t>
            </a:r>
          </a:p>
        </p:txBody>
      </p:sp>
      <p:pic>
        <p:nvPicPr>
          <p:cNvPr id="579614" name="Picture 3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8" y="3429000"/>
            <a:ext cx="4608512" cy="272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9615" name="Oval 36"/>
          <p:cNvSpPr>
            <a:spLocks noChangeArrowheads="1"/>
          </p:cNvSpPr>
          <p:nvPr/>
        </p:nvSpPr>
        <p:spPr bwMode="auto">
          <a:xfrm>
            <a:off x="5529263" y="4581525"/>
            <a:ext cx="3887787" cy="287338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endParaRPr lang="pl-PL" altLang="zh-CN" sz="24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730" name="Tytuł 4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Aim: touchpoints network development in 1Q 2010</a:t>
            </a:r>
          </a:p>
        </p:txBody>
      </p:sp>
      <p:graphicFrame>
        <p:nvGraphicFramePr>
          <p:cNvPr id="7" name="Symbol zastępczy zawartości 6"/>
          <p:cNvGraphicFramePr>
            <a:graphicFrameLocks noGrp="1"/>
          </p:cNvGraphicFramePr>
          <p:nvPr>
            <p:ph idx="4294967295"/>
          </p:nvPr>
        </p:nvGraphicFramePr>
        <p:xfrm>
          <a:off x="0" y="1214422"/>
          <a:ext cx="9906000" cy="5503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8573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5" y="1214438"/>
            <a:ext cx="1285875" cy="161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5733" name="Picture 3" descr="1201778637_DSCF072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2214563"/>
            <a:ext cx="500063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55"/>
          <p:cNvSpPr>
            <a:spLocks noChangeArrowheads="1"/>
          </p:cNvSpPr>
          <p:nvPr/>
        </p:nvSpPr>
        <p:spPr bwMode="auto">
          <a:xfrm>
            <a:off x="381000" y="714375"/>
            <a:ext cx="9217025" cy="41592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Clr>
                <a:schemeClr val="accent1"/>
              </a:buClr>
              <a:buFont typeface="Arial" charset="0"/>
              <a:buNone/>
            </a:pPr>
            <a:r>
              <a:rPr lang="en-US" altLang="zh-CN" sz="1800" b="1">
                <a:solidFill>
                  <a:schemeClr val="bg1"/>
                </a:solidFill>
                <a:ea typeface="宋体" charset="-122"/>
              </a:rPr>
              <a:t>Touchpoints network with Citi Handlowy</a:t>
            </a:r>
            <a:r>
              <a:rPr lang="en-US" altLang="zh-CN" sz="1800">
                <a:solidFill>
                  <a:schemeClr val="accent2"/>
                </a:solidFill>
                <a:ea typeface="宋体" charset="-122"/>
              </a:rPr>
              <a:t> </a:t>
            </a:r>
            <a:r>
              <a:rPr lang="en-US" altLang="zh-CN" sz="1800" b="1">
                <a:solidFill>
                  <a:schemeClr val="bg1"/>
                </a:solidFill>
                <a:ea typeface="宋体" charset="-122"/>
              </a:rPr>
              <a:t>development</a:t>
            </a:r>
          </a:p>
        </p:txBody>
      </p:sp>
      <p:pic>
        <p:nvPicPr>
          <p:cNvPr id="585735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57688"/>
            <a:ext cx="22098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5736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738" y="3429000"/>
            <a:ext cx="1211262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5737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0" y="4929188"/>
            <a:ext cx="1285875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5738" name="Obraz 5" descr="DSC_0019_ShiftN-1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51488"/>
            <a:ext cx="1952625" cy="130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5739" name="Obraz 2" descr="DSC_0018_ShiftN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7313"/>
            <a:ext cx="1595438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574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0" t="12146" r="10957" b="17888"/>
          <a:stretch>
            <a:fillRect/>
          </a:stretch>
        </p:blipFill>
        <p:spPr bwMode="auto">
          <a:xfrm>
            <a:off x="0" y="2357438"/>
            <a:ext cx="1390650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Tytuł 1"/>
          <p:cNvSpPr>
            <a:spLocks noGrp="1"/>
          </p:cNvSpPr>
          <p:nvPr>
            <p:ph type="title" idx="429496729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99CC"/>
                </a:solidFill>
              </a14:hiddenFill>
            </a:ext>
          </a:extLst>
        </p:spPr>
        <p:txBody>
          <a:bodyPr/>
          <a:lstStyle/>
          <a:p>
            <a:r>
              <a:rPr lang="en-US" altLang="zh-CN">
                <a:ea typeface="宋体" charset="-122"/>
              </a:rPr>
              <a:t>Aim: development of remote access channels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44488" y="765175"/>
            <a:ext cx="9109075" cy="44926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Clr>
                <a:schemeClr val="accent1"/>
              </a:buClr>
              <a:buFont typeface="Arial" charset="0"/>
              <a:buNone/>
            </a:pPr>
            <a:r>
              <a:rPr lang="en-US" altLang="zh-CN" sz="1900" b="1">
                <a:solidFill>
                  <a:schemeClr val="bg1"/>
                </a:solidFill>
                <a:ea typeface="宋体" charset="-122"/>
              </a:rPr>
              <a:t>Citi Handlowy is launching mobile banking</a:t>
            </a:r>
          </a:p>
        </p:txBody>
      </p:sp>
      <p:sp>
        <p:nvSpPr>
          <p:cNvPr id="582660" name="AutoShape 20"/>
          <p:cNvSpPr>
            <a:spLocks noChangeArrowheads="1"/>
          </p:cNvSpPr>
          <p:nvPr/>
        </p:nvSpPr>
        <p:spPr bwMode="auto">
          <a:xfrm>
            <a:off x="452438" y="1500188"/>
            <a:ext cx="8643937" cy="7143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endParaRPr lang="pl-PL" altLang="zh-CN" sz="2400">
              <a:solidFill>
                <a:schemeClr val="accent2"/>
              </a:solidFill>
            </a:endParaRPr>
          </a:p>
        </p:txBody>
      </p:sp>
      <p:sp>
        <p:nvSpPr>
          <p:cNvPr id="582661" name="pole tekstowe 9"/>
          <p:cNvSpPr txBox="1">
            <a:spLocks noChangeArrowheads="1"/>
          </p:cNvSpPr>
          <p:nvPr/>
        </p:nvSpPr>
        <p:spPr bwMode="auto">
          <a:xfrm>
            <a:off x="595313" y="1571625"/>
            <a:ext cx="85725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buFont typeface="Wingdings" pitchFamily="2" charset="2"/>
              <a:buChar char="Ø"/>
            </a:pPr>
            <a:r>
              <a:rPr lang="pl-PL" altLang="zh-CN" sz="1600">
                <a:solidFill>
                  <a:schemeClr val="accent2"/>
                </a:solidFill>
              </a:rPr>
              <a:t> </a:t>
            </a:r>
            <a:r>
              <a:rPr lang="en-US" altLang="zh-CN" sz="1600">
                <a:solidFill>
                  <a:schemeClr val="accent2"/>
                </a:solidFill>
                <a:ea typeface="宋体" charset="-122"/>
              </a:rPr>
              <a:t>Citi Handlowy involved fans of mobile solutions in mobile banking creation and launched internet social portal </a:t>
            </a:r>
            <a:r>
              <a:rPr lang="en-US" altLang="zh-CN" sz="1600">
                <a:solidFill>
                  <a:schemeClr val="accent2"/>
                </a:solidFill>
                <a:ea typeface="宋体" charset="-122"/>
                <a:hlinkClick r:id="rId2"/>
              </a:rPr>
              <a:t>www.mojamobilnabankowosc.pl</a:t>
            </a:r>
            <a:endParaRPr lang="en-US" altLang="zh-CN" sz="1600">
              <a:solidFill>
                <a:schemeClr val="accent2"/>
              </a:solidFill>
              <a:ea typeface="宋体" charset="-122"/>
            </a:endParaRPr>
          </a:p>
        </p:txBody>
      </p:sp>
      <p:sp>
        <p:nvSpPr>
          <p:cNvPr id="582662" name="AutoShape 20"/>
          <p:cNvSpPr>
            <a:spLocks noChangeArrowheads="1"/>
          </p:cNvSpPr>
          <p:nvPr/>
        </p:nvSpPr>
        <p:spPr bwMode="auto">
          <a:xfrm>
            <a:off x="381000" y="2357438"/>
            <a:ext cx="4643438" cy="257175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endParaRPr lang="pl-PL" altLang="zh-CN" sz="2400">
              <a:solidFill>
                <a:schemeClr val="accent2"/>
              </a:solidFill>
            </a:endParaRPr>
          </a:p>
        </p:txBody>
      </p:sp>
      <p:sp>
        <p:nvSpPr>
          <p:cNvPr id="582663" name="pole tekstowe 11"/>
          <p:cNvSpPr txBox="1">
            <a:spLocks noChangeArrowheads="1"/>
          </p:cNvSpPr>
          <p:nvPr/>
        </p:nvSpPr>
        <p:spPr bwMode="auto">
          <a:xfrm>
            <a:off x="595313" y="2357438"/>
            <a:ext cx="4357687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endParaRPr lang="pl-PL" altLang="zh-CN" sz="1600" b="1">
              <a:solidFill>
                <a:schemeClr val="accent2"/>
              </a:solidFill>
            </a:endParaRPr>
          </a:p>
          <a:p>
            <a:pPr algn="l">
              <a:buFont typeface="Wingdings" pitchFamily="2" charset="2"/>
              <a:buChar char="Ø"/>
            </a:pPr>
            <a:r>
              <a:rPr lang="pl-PL" altLang="zh-CN" sz="1600" b="1">
                <a:solidFill>
                  <a:schemeClr val="accent2"/>
                </a:solidFill>
              </a:rPr>
              <a:t> </a:t>
            </a:r>
            <a:r>
              <a:rPr lang="en-US" altLang="zh-CN" sz="1600" b="1">
                <a:solidFill>
                  <a:schemeClr val="accent2"/>
                </a:solidFill>
                <a:ea typeface="宋体" charset="-122"/>
              </a:rPr>
              <a:t>Over 3.5 </a:t>
            </a:r>
            <a:r>
              <a:rPr lang="en-US" altLang="zh-CN" sz="1500" b="1">
                <a:solidFill>
                  <a:schemeClr val="accent2"/>
                </a:solidFill>
                <a:ea typeface="宋体" charset="-122"/>
              </a:rPr>
              <a:t>thousand</a:t>
            </a:r>
            <a:r>
              <a:rPr lang="en-US" altLang="zh-CN" sz="1500">
                <a:solidFill>
                  <a:schemeClr val="accent2"/>
                </a:solidFill>
                <a:ea typeface="宋体" charset="-122"/>
              </a:rPr>
              <a:t> </a:t>
            </a:r>
            <a:r>
              <a:rPr lang="en-US" altLang="zh-CN" sz="1500" b="1">
                <a:solidFill>
                  <a:schemeClr val="accent2"/>
                </a:solidFill>
                <a:ea typeface="宋体" charset="-122"/>
              </a:rPr>
              <a:t>registered</a:t>
            </a:r>
            <a:r>
              <a:rPr lang="en-US" altLang="zh-CN" sz="1600" b="1">
                <a:solidFill>
                  <a:schemeClr val="accent2"/>
                </a:solidFill>
                <a:ea typeface="宋体" charset="-122"/>
              </a:rPr>
              <a:t> users on the mobile banking portal </a:t>
            </a:r>
          </a:p>
          <a:p>
            <a:pPr algn="l"/>
            <a:endParaRPr lang="en-US" altLang="zh-CN" sz="1600" b="1">
              <a:solidFill>
                <a:schemeClr val="accent2"/>
              </a:solidFill>
              <a:ea typeface="宋体" charset="-122"/>
            </a:endParaRPr>
          </a:p>
          <a:p>
            <a:pPr algn="l">
              <a:buFont typeface="Wingdings" pitchFamily="2" charset="2"/>
              <a:buChar char="Ø"/>
            </a:pPr>
            <a:r>
              <a:rPr lang="en-US" altLang="zh-CN" sz="1600" b="1">
                <a:solidFill>
                  <a:schemeClr val="accent2"/>
                </a:solidFill>
                <a:ea typeface="宋体" charset="-122"/>
              </a:rPr>
              <a:t> Almost 20 thousand of clicks on page </a:t>
            </a:r>
            <a:r>
              <a:rPr lang="en-US" altLang="zh-CN" sz="1600" b="1">
                <a:solidFill>
                  <a:schemeClr val="accent2"/>
                </a:solidFill>
                <a:ea typeface="宋体" charset="-122"/>
                <a:hlinkClick r:id="rId3"/>
              </a:rPr>
              <a:t>www.mojamobilnabankowocc.pl</a:t>
            </a:r>
            <a:r>
              <a:rPr lang="en-US" altLang="zh-CN" sz="1600" b="1">
                <a:solidFill>
                  <a:schemeClr val="accent2"/>
                </a:solidFill>
                <a:ea typeface="宋体" charset="-122"/>
              </a:rPr>
              <a:t> </a:t>
            </a:r>
          </a:p>
          <a:p>
            <a:pPr algn="l"/>
            <a:endParaRPr lang="en-US" altLang="zh-CN" sz="1600" b="1">
              <a:solidFill>
                <a:schemeClr val="accent2"/>
              </a:solidFill>
              <a:ea typeface="宋体" charset="-122"/>
            </a:endParaRPr>
          </a:p>
          <a:p>
            <a:pPr algn="l">
              <a:buFont typeface="Wingdings" pitchFamily="2" charset="2"/>
              <a:buChar char="Ø"/>
            </a:pPr>
            <a:r>
              <a:rPr lang="en-US" altLang="zh-CN" sz="1600" b="1">
                <a:solidFill>
                  <a:schemeClr val="accent2"/>
                </a:solidFill>
                <a:ea typeface="宋体" charset="-122"/>
              </a:rPr>
              <a:t> Over 460 ideas presented on </a:t>
            </a:r>
            <a:r>
              <a:rPr lang="en-US" altLang="zh-CN" sz="1600" b="1">
                <a:solidFill>
                  <a:schemeClr val="accent2"/>
                </a:solidFill>
                <a:ea typeface="宋体" charset="-122"/>
                <a:hlinkClick r:id="rId2"/>
              </a:rPr>
              <a:t>www.mojamobilnabankowosc.pl</a:t>
            </a:r>
            <a:endParaRPr lang="en-US" altLang="zh-CN" sz="1600" b="1">
              <a:solidFill>
                <a:schemeClr val="accent2"/>
              </a:solidFill>
              <a:ea typeface="宋体" charset="-122"/>
            </a:endParaRPr>
          </a:p>
          <a:p>
            <a:pPr algn="l"/>
            <a:endParaRPr lang="en-US" altLang="zh-CN" sz="1600" b="1">
              <a:solidFill>
                <a:schemeClr val="accent2"/>
              </a:solidFill>
              <a:ea typeface="宋体" charset="-122"/>
            </a:endParaRPr>
          </a:p>
        </p:txBody>
      </p:sp>
      <p:pic>
        <p:nvPicPr>
          <p:cNvPr id="9" name="Picture 5" descr="C:\Users\kg31225\Desktop\MMB screen sho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10190" y="2571744"/>
            <a:ext cx="4105262" cy="267235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582665" name="Prostokąt 9"/>
          <p:cNvSpPr>
            <a:spLocks noChangeArrowheads="1"/>
          </p:cNvSpPr>
          <p:nvPr/>
        </p:nvSpPr>
        <p:spPr bwMode="auto">
          <a:xfrm>
            <a:off x="452438" y="5429250"/>
            <a:ext cx="4500562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/>
            <a:r>
              <a:rPr lang="en-US" altLang="zh-CN" sz="2000" b="1">
                <a:solidFill>
                  <a:schemeClr val="accent2"/>
                </a:solidFill>
                <a:ea typeface="宋体" charset="-122"/>
              </a:rPr>
              <a:t>8.4 million </a:t>
            </a:r>
            <a:r>
              <a:rPr lang="en-US" altLang="zh-CN" sz="1500" b="1">
                <a:solidFill>
                  <a:schemeClr val="accent2"/>
                </a:solidFill>
                <a:ea typeface="宋体" charset="-122"/>
              </a:rPr>
              <a:t>– the number of active clients of the electronic banking (source: Polish Bank Association, December 2009)</a:t>
            </a:r>
          </a:p>
        </p:txBody>
      </p:sp>
      <p:sp>
        <p:nvSpPr>
          <p:cNvPr id="582666" name="AutoShape 20"/>
          <p:cNvSpPr>
            <a:spLocks noChangeArrowheads="1"/>
          </p:cNvSpPr>
          <p:nvPr/>
        </p:nvSpPr>
        <p:spPr bwMode="auto">
          <a:xfrm>
            <a:off x="381000" y="5214938"/>
            <a:ext cx="4643438" cy="1214437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endParaRPr lang="pl-PL" altLang="zh-CN" sz="24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Tytuł 1"/>
          <p:cNvSpPr>
            <a:spLocks noGrp="1"/>
          </p:cNvSpPr>
          <p:nvPr>
            <p:ph type="title" idx="429496729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99CC"/>
                </a:solidFill>
              </a14:hiddenFill>
            </a:ext>
          </a:extLst>
        </p:spPr>
        <p:txBody>
          <a:bodyPr/>
          <a:lstStyle/>
          <a:p>
            <a:r>
              <a:rPr lang="en-US" altLang="zh-CN">
                <a:ea typeface="宋体" charset="-122"/>
              </a:rPr>
              <a:t>Aim: development of remote access channels</a:t>
            </a:r>
            <a:r>
              <a:rPr lang="pl-PL" altLang="zh-CN"/>
              <a:t> 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81000" y="785813"/>
            <a:ext cx="9109075" cy="44926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Clr>
                <a:schemeClr val="accent1"/>
              </a:buClr>
              <a:buFont typeface="Arial" charset="0"/>
              <a:buNone/>
            </a:pPr>
            <a:r>
              <a:rPr lang="en-US" altLang="zh-CN" sz="1900" b="1">
                <a:solidFill>
                  <a:schemeClr val="bg1"/>
                </a:solidFill>
                <a:ea typeface="宋体" charset="-122"/>
              </a:rPr>
              <a:t>Citi Handlowy is launching mobile banking</a:t>
            </a:r>
            <a:endParaRPr lang="pl-PL" altLang="zh-CN" sz="1900" b="1">
              <a:solidFill>
                <a:schemeClr val="bg1"/>
              </a:solidFill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95875" y="2000250"/>
            <a:ext cx="2170113" cy="25717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583685" name="Grupa 17"/>
          <p:cNvGrpSpPr>
            <a:grpSpLocks/>
          </p:cNvGrpSpPr>
          <p:nvPr/>
        </p:nvGrpSpPr>
        <p:grpSpPr bwMode="auto">
          <a:xfrm>
            <a:off x="4953000" y="4786313"/>
            <a:ext cx="4429125" cy="1571625"/>
            <a:chOff x="7441421" y="2120291"/>
            <a:chExt cx="1992117" cy="2424357"/>
          </a:xfrm>
        </p:grpSpPr>
        <p:sp>
          <p:nvSpPr>
            <p:cNvPr id="583686" name="Objaśnienie prostokątne 15"/>
            <p:cNvSpPr>
              <a:spLocks noChangeArrowheads="1"/>
            </p:cNvSpPr>
            <p:nvPr/>
          </p:nvSpPr>
          <p:spPr bwMode="auto">
            <a:xfrm>
              <a:off x="7441421" y="2120291"/>
              <a:ext cx="1992117" cy="2424357"/>
            </a:xfrm>
            <a:prstGeom prst="wedgeRectCallout">
              <a:avLst>
                <a:gd name="adj1" fmla="val -25935"/>
                <a:gd name="adj2" fmla="val -127949"/>
              </a:avLst>
            </a:prstGeom>
            <a:solidFill>
              <a:schemeClr val="bg1"/>
            </a:solidFill>
            <a:ln w="6350" algn="ctr">
              <a:solidFill>
                <a:schemeClr val="bg2"/>
              </a:solidFill>
              <a:round/>
              <a:headEnd/>
              <a:tailEnd/>
            </a:ln>
          </p:spPr>
          <p:txBody>
            <a:bodyPr lIns="45720" rIns="45720" anchor="ctr"/>
            <a:lstStyle>
              <a:lvl1pPr algn="ctr">
                <a:defRPr sz="1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ctr">
                <a:defRPr sz="1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ctr">
                <a:defRPr sz="1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ctr"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ctr">
                <a:defRPr sz="1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pl-PL" altLang="zh-CN"/>
            </a:p>
          </p:txBody>
        </p:sp>
        <p:sp>
          <p:nvSpPr>
            <p:cNvPr id="17" name="pole tekstowe 16"/>
            <p:cNvSpPr txBox="1"/>
            <p:nvPr/>
          </p:nvSpPr>
          <p:spPr>
            <a:xfrm>
              <a:off x="7506397" y="2191307"/>
              <a:ext cx="1868591" cy="2284774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algn="ctr">
                <a:defRPr sz="1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ctr">
                <a:defRPr sz="1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ctr">
                <a:defRPr sz="1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ctr"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ctr">
                <a:defRPr sz="1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zh-CN" sz="1300">
                  <a:solidFill>
                    <a:srgbClr val="001841"/>
                  </a:solidFill>
                  <a:ea typeface="宋体" charset="-122"/>
                </a:rPr>
                <a:t>CitMobile gives opportunity:</a:t>
              </a:r>
            </a:p>
            <a:p>
              <a:pPr algn="l"/>
              <a:endParaRPr lang="en-US" altLang="zh-CN" sz="1300">
                <a:solidFill>
                  <a:srgbClr val="001841"/>
                </a:solidFill>
                <a:ea typeface="宋体" charset="-122"/>
              </a:endParaRPr>
            </a:p>
            <a:p>
              <a:pPr algn="l">
                <a:buFont typeface="Wingdings" pitchFamily="2" charset="2"/>
                <a:buChar char="Ø"/>
              </a:pPr>
              <a:r>
                <a:rPr lang="en-US" altLang="zh-CN" sz="1300">
                  <a:solidFill>
                    <a:srgbClr val="001841"/>
                  </a:solidFill>
                  <a:ea typeface="宋体" charset="-122"/>
                </a:rPr>
                <a:t> checking balances on accounts; </a:t>
              </a:r>
            </a:p>
            <a:p>
              <a:pPr algn="l">
                <a:buFont typeface="Wingdings" pitchFamily="2" charset="2"/>
                <a:buChar char="Ø"/>
              </a:pPr>
              <a:r>
                <a:rPr lang="en-US" altLang="zh-CN" sz="1300">
                  <a:solidFill>
                    <a:srgbClr val="001841"/>
                  </a:solidFill>
                  <a:ea typeface="宋体" charset="-122"/>
                </a:rPr>
                <a:t> placements management; </a:t>
              </a:r>
            </a:p>
            <a:p>
              <a:pPr algn="l">
                <a:buFont typeface="Wingdings" pitchFamily="2" charset="2"/>
                <a:buChar char="Ø"/>
              </a:pPr>
              <a:r>
                <a:rPr lang="en-US" altLang="zh-CN" sz="1300">
                  <a:solidFill>
                    <a:srgbClr val="001841"/>
                  </a:solidFill>
                  <a:ea typeface="宋体" charset="-122"/>
                </a:rPr>
                <a:t> payments settlement to defined country recipients at any place or time. </a:t>
              </a:r>
            </a:p>
            <a:p>
              <a:pPr algn="l"/>
              <a:endParaRPr lang="en-US" altLang="zh-CN" sz="1300">
                <a:solidFill>
                  <a:srgbClr val="001841"/>
                </a:solidFill>
                <a:ea typeface="宋体" charset="-122"/>
              </a:endParaRPr>
            </a:p>
          </p:txBody>
        </p:sp>
      </p:grpSp>
      <p:grpSp>
        <p:nvGrpSpPr>
          <p:cNvPr id="583688" name="Grupa 18"/>
          <p:cNvGrpSpPr>
            <a:grpSpLocks/>
          </p:cNvGrpSpPr>
          <p:nvPr/>
        </p:nvGrpSpPr>
        <p:grpSpPr bwMode="auto">
          <a:xfrm>
            <a:off x="7524750" y="2143125"/>
            <a:ext cx="2217738" cy="1285875"/>
            <a:chOff x="683674" y="3643317"/>
            <a:chExt cx="2214802" cy="1285884"/>
          </a:xfrm>
        </p:grpSpPr>
        <p:sp>
          <p:nvSpPr>
            <p:cNvPr id="583689" name="Objaśnienie prostokątne 21"/>
            <p:cNvSpPr>
              <a:spLocks noChangeArrowheads="1"/>
            </p:cNvSpPr>
            <p:nvPr/>
          </p:nvSpPr>
          <p:spPr bwMode="auto">
            <a:xfrm>
              <a:off x="683674" y="3643317"/>
              <a:ext cx="2214802" cy="1285884"/>
            </a:xfrm>
            <a:prstGeom prst="wedgeRectCallout">
              <a:avLst>
                <a:gd name="adj1" fmla="val -72810"/>
                <a:gd name="adj2" fmla="val 53083"/>
              </a:avLst>
            </a:prstGeom>
            <a:noFill/>
            <a:ln w="6350" algn="ctr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 anchor="ctr"/>
            <a:lstStyle>
              <a:lvl1pPr algn="ctr">
                <a:defRPr sz="1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ctr">
                <a:defRPr sz="1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ctr">
                <a:defRPr sz="1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ctr"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ctr">
                <a:defRPr sz="1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pl-PL" altLang="zh-CN"/>
            </a:p>
          </p:txBody>
        </p:sp>
        <p:sp>
          <p:nvSpPr>
            <p:cNvPr id="23" name="pole tekstowe 22"/>
            <p:cNvSpPr txBox="1"/>
            <p:nvPr/>
          </p:nvSpPr>
          <p:spPr>
            <a:xfrm>
              <a:off x="683674" y="3714756"/>
              <a:ext cx="2211631" cy="108427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algn="ctr">
                <a:defRPr sz="1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ctr">
                <a:defRPr sz="1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ctr">
                <a:defRPr sz="1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ctr"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ctr">
                <a:defRPr sz="1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 altLang="zh-CN" sz="1300">
                  <a:solidFill>
                    <a:srgbClr val="0A1721"/>
                  </a:solidFill>
                  <a:ea typeface="宋体" charset="-122"/>
                </a:rPr>
                <a:t>Transfers and payments may be done to all recipients added by Client to recipients list in Citibank Online</a:t>
              </a:r>
            </a:p>
          </p:txBody>
        </p:sp>
      </p:grp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5024438" y="1357313"/>
            <a:ext cx="4176712" cy="4492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hangingPunct="1">
              <a:buClr>
                <a:schemeClr val="accent1"/>
              </a:buClr>
              <a:buFont typeface="Arial" charset="0"/>
              <a:buNone/>
              <a:defRPr/>
            </a:pPr>
            <a:r>
              <a:rPr lang="pl-PL" sz="1900" b="1" dirty="0" err="1">
                <a:solidFill>
                  <a:schemeClr val="bg1"/>
                </a:solidFill>
              </a:rPr>
              <a:t>Citi</a:t>
            </a:r>
            <a:r>
              <a:rPr lang="pl-PL" sz="1900" b="1" dirty="0">
                <a:solidFill>
                  <a:schemeClr val="bg1"/>
                </a:solidFill>
              </a:rPr>
              <a:t> Mobile</a:t>
            </a: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595313" y="1357313"/>
            <a:ext cx="4176712" cy="4492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Clr>
                <a:schemeClr val="accent1"/>
              </a:buClr>
              <a:buFont typeface="Arial" charset="0"/>
              <a:buNone/>
            </a:pPr>
            <a:r>
              <a:rPr lang="pl-PL" altLang="zh-CN" sz="1900" b="1">
                <a:solidFill>
                  <a:schemeClr val="bg1"/>
                </a:solidFill>
              </a:rPr>
              <a:t>Mobile banking</a:t>
            </a:r>
          </a:p>
        </p:txBody>
      </p:sp>
      <p:pic>
        <p:nvPicPr>
          <p:cNvPr id="583693" name="Picture 2" descr="D:\work\project\MM2.0\Project Development\iPhone\MM2.0 iPhone_최종_JPG\01_100 Log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" r="-311"/>
          <a:stretch>
            <a:fillRect/>
          </a:stretch>
        </p:blipFill>
        <p:spPr bwMode="auto">
          <a:xfrm>
            <a:off x="952500" y="5648325"/>
            <a:ext cx="85725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694" name="Picture 3" descr="D:\work\project\MM2.0\Project Development\iPhone\MM2.0 iPhone_최종_JPG\02_200 Hom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86375"/>
            <a:ext cx="1125538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83695" name="Grupa 18"/>
          <p:cNvGrpSpPr>
            <a:grpSpLocks/>
          </p:cNvGrpSpPr>
          <p:nvPr/>
        </p:nvGrpSpPr>
        <p:grpSpPr bwMode="auto">
          <a:xfrm>
            <a:off x="523875" y="2214563"/>
            <a:ext cx="4214813" cy="3067050"/>
            <a:chOff x="523875" y="2214554"/>
            <a:chExt cx="4214813" cy="3067364"/>
          </a:xfrm>
        </p:grpSpPr>
        <p:sp>
          <p:nvSpPr>
            <p:cNvPr id="583696" name="AutoShape 20"/>
            <p:cNvSpPr>
              <a:spLocks noChangeArrowheads="1"/>
            </p:cNvSpPr>
            <p:nvPr/>
          </p:nvSpPr>
          <p:spPr bwMode="auto">
            <a:xfrm>
              <a:off x="523875" y="2214554"/>
              <a:ext cx="4214813" cy="2643196"/>
            </a:xfrm>
            <a:prstGeom prst="roundRect">
              <a:avLst>
                <a:gd name="adj" fmla="val 16667"/>
              </a:avLst>
            </a:prstGeom>
            <a:noFill/>
            <a:ln w="9525" algn="ctr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algn="ctr">
                <a:defRPr sz="1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ctr">
                <a:defRPr sz="1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ctr">
                <a:defRPr sz="1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ctr"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ctr">
                <a:defRPr sz="1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/>
              <a:endParaRPr lang="pl-PL" altLang="zh-CN" sz="2400">
                <a:solidFill>
                  <a:schemeClr val="accent2"/>
                </a:solidFill>
              </a:endParaRPr>
            </a:p>
          </p:txBody>
        </p:sp>
        <p:sp>
          <p:nvSpPr>
            <p:cNvPr id="583697" name="pole tekstowe 25"/>
            <p:cNvSpPr txBox="1">
              <a:spLocks noChangeArrowheads="1"/>
            </p:cNvSpPr>
            <p:nvPr/>
          </p:nvSpPr>
          <p:spPr bwMode="auto">
            <a:xfrm>
              <a:off x="666750" y="2357444"/>
              <a:ext cx="4071938" cy="2924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sz="1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ctr">
                <a:defRPr sz="1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ctr">
                <a:defRPr sz="1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ctr"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ctr">
                <a:defRPr sz="1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/>
              <a:endParaRPr lang="pl-PL" altLang="zh-CN" sz="1200">
                <a:solidFill>
                  <a:schemeClr val="accent2"/>
                </a:solidFill>
                <a:latin typeface="Verdana" pitchFamily="34" charset="0"/>
                <a:ea typeface="Lucida Sans Unicode" pitchFamily="34" charset="0"/>
                <a:cs typeface="Times New Roman" pitchFamily="18" charset="0"/>
              </a:endParaRPr>
            </a:p>
            <a:p>
              <a:pPr algn="l">
                <a:buFont typeface="Arial" charset="0"/>
                <a:buChar char="•"/>
              </a:pPr>
              <a:r>
                <a:rPr lang="pl-PL" altLang="zh-CN" sz="1200">
                  <a:solidFill>
                    <a:schemeClr val="accent2"/>
                  </a:solidFill>
                  <a:latin typeface="Verdana" pitchFamily="34" charset="0"/>
                  <a:ea typeface="Lucida Sans Unicode" pitchFamily="34" charset="0"/>
                  <a:cs typeface="Times New Roman" pitchFamily="18" charset="0"/>
                </a:rPr>
                <a:t> </a:t>
              </a:r>
              <a:r>
                <a:rPr lang="en-US" altLang="zh-CN" sz="1800" b="1">
                  <a:solidFill>
                    <a:schemeClr val="accent2"/>
                  </a:solidFill>
                  <a:ea typeface="宋体" charset="-122"/>
                  <a:cs typeface="Times New Roman" pitchFamily="18" charset="0"/>
                </a:rPr>
                <a:t>approximately by</a:t>
              </a:r>
              <a:r>
                <a:rPr lang="en-US" altLang="zh-CN" sz="1800" b="1">
                  <a:solidFill>
                    <a:schemeClr val="accent2"/>
                  </a:solidFill>
                  <a:latin typeface="Verdana" pitchFamily="34" charset="0"/>
                  <a:ea typeface="Lucida Sans Unicode" pitchFamily="34" charset="0"/>
                  <a:cs typeface="Times New Roman" pitchFamily="18" charset="0"/>
                </a:rPr>
                <a:t> 60% </a:t>
              </a:r>
              <a:r>
                <a:rPr lang="en-US" altLang="zh-CN" sz="1200">
                  <a:solidFill>
                    <a:schemeClr val="accent2"/>
                  </a:solidFill>
                  <a:ea typeface="宋体" charset="-122"/>
                  <a:cs typeface="Times New Roman" pitchFamily="18" charset="0"/>
                </a:rPr>
                <a:t>each year the number of mobile and similar banking services users should grow</a:t>
              </a:r>
              <a:r>
                <a:rPr lang="en-US" altLang="zh-CN" sz="1200">
                  <a:solidFill>
                    <a:schemeClr val="accent2"/>
                  </a:solidFill>
                  <a:latin typeface="Verdana" pitchFamily="34" charset="0"/>
                  <a:ea typeface="Lucida Sans Unicode" pitchFamily="34" charset="0"/>
                  <a:cs typeface="Times New Roman" pitchFamily="18" charset="0"/>
                </a:rPr>
                <a:t> </a:t>
              </a:r>
            </a:p>
            <a:p>
              <a:pPr algn="l"/>
              <a:endParaRPr lang="en-US" altLang="zh-CN" sz="1200">
                <a:solidFill>
                  <a:schemeClr val="accent2"/>
                </a:solidFill>
                <a:latin typeface="Verdana" pitchFamily="34" charset="0"/>
                <a:ea typeface="Lucida Sans Unicode" pitchFamily="34" charset="0"/>
                <a:cs typeface="Times New Roman" pitchFamily="18" charset="0"/>
              </a:endParaRPr>
            </a:p>
            <a:p>
              <a:pPr algn="l">
                <a:buFont typeface="Arial" charset="0"/>
                <a:buChar char="•"/>
              </a:pPr>
              <a:r>
                <a:rPr lang="en-US" altLang="zh-CN" sz="1200">
                  <a:solidFill>
                    <a:schemeClr val="accent2"/>
                  </a:solidFill>
                  <a:latin typeface="Verdana" pitchFamily="34" charset="0"/>
                  <a:ea typeface="Lucida Sans Unicode" pitchFamily="34" charset="0"/>
                  <a:cs typeface="Times New Roman" pitchFamily="18" charset="0"/>
                </a:rPr>
                <a:t> </a:t>
              </a:r>
              <a:r>
                <a:rPr lang="en-US" altLang="zh-CN" sz="1800" b="1">
                  <a:solidFill>
                    <a:schemeClr val="accent2"/>
                  </a:solidFill>
                  <a:latin typeface="Verdana" pitchFamily="34" charset="0"/>
                  <a:ea typeface="Lucida Sans Unicode" pitchFamily="34" charset="0"/>
                  <a:cs typeface="Times New Roman" pitchFamily="18" charset="0"/>
                </a:rPr>
                <a:t>900 m</a:t>
              </a:r>
              <a:r>
                <a:rPr lang="en-US" altLang="zh-CN" sz="1800" b="1">
                  <a:solidFill>
                    <a:schemeClr val="accent2"/>
                  </a:solidFill>
                  <a:ea typeface="宋体" charset="-122"/>
                  <a:cs typeface="Times New Roman" pitchFamily="18" charset="0"/>
                </a:rPr>
                <a:t>illion</a:t>
              </a:r>
              <a:r>
                <a:rPr lang="en-US" altLang="zh-CN" sz="1800" b="1">
                  <a:solidFill>
                    <a:schemeClr val="accent2"/>
                  </a:solidFill>
                  <a:latin typeface="Verdana" pitchFamily="34" charset="0"/>
                  <a:ea typeface="Lucida Sans Unicode" pitchFamily="34" charset="0"/>
                  <a:cs typeface="Times New Roman" pitchFamily="18" charset="0"/>
                </a:rPr>
                <a:t> </a:t>
              </a:r>
              <a:r>
                <a:rPr lang="en-US" altLang="zh-CN" sz="1200">
                  <a:solidFill>
                    <a:schemeClr val="accent2"/>
                  </a:solidFill>
                  <a:ea typeface="宋体" charset="-122"/>
                  <a:cs typeface="Times New Roman" pitchFamily="18" charset="0"/>
                </a:rPr>
                <a:t>estimated number of mobile banking users on the world in</a:t>
              </a:r>
              <a:r>
                <a:rPr lang="en-US" altLang="zh-CN" sz="1200">
                  <a:solidFill>
                    <a:schemeClr val="accent2"/>
                  </a:solidFill>
                  <a:latin typeface="Verdana" pitchFamily="34" charset="0"/>
                  <a:ea typeface="Lucida Sans Unicode" pitchFamily="34" charset="0"/>
                  <a:cs typeface="Times New Roman" pitchFamily="18" charset="0"/>
                </a:rPr>
                <a:t> 2015</a:t>
              </a:r>
            </a:p>
            <a:p>
              <a:pPr algn="l">
                <a:buFont typeface="Arial" charset="0"/>
                <a:buChar char="•"/>
              </a:pPr>
              <a:endParaRPr lang="en-US" altLang="zh-CN" sz="1200">
                <a:solidFill>
                  <a:schemeClr val="accent2"/>
                </a:solidFill>
                <a:latin typeface="Verdana" pitchFamily="34" charset="0"/>
                <a:ea typeface="Lucida Sans Unicode" pitchFamily="34" charset="0"/>
                <a:cs typeface="Times New Roman" pitchFamily="18" charset="0"/>
              </a:endParaRPr>
            </a:p>
            <a:p>
              <a:pPr algn="l">
                <a:buFont typeface="Arial" charset="0"/>
                <a:buChar char="•"/>
              </a:pPr>
              <a:r>
                <a:rPr lang="en-US" altLang="zh-CN" sz="1800" b="1">
                  <a:solidFill>
                    <a:schemeClr val="accent2"/>
                  </a:solidFill>
                  <a:latin typeface="Verdana" pitchFamily="34" charset="0"/>
                  <a:ea typeface="Lucida Sans Unicode" pitchFamily="34" charset="0"/>
                  <a:cs typeface="Times New Roman" pitchFamily="18" charset="0"/>
                </a:rPr>
                <a:t>115 m</a:t>
              </a:r>
              <a:r>
                <a:rPr lang="en-US" altLang="zh-CN" sz="1800" b="1">
                  <a:solidFill>
                    <a:schemeClr val="accent2"/>
                  </a:solidFill>
                  <a:ea typeface="宋体" charset="-122"/>
                  <a:cs typeface="Times New Roman" pitchFamily="18" charset="0"/>
                </a:rPr>
                <a:t>illion</a:t>
              </a:r>
              <a:r>
                <a:rPr lang="en-US" altLang="zh-CN" sz="1800" b="1">
                  <a:solidFill>
                    <a:schemeClr val="accent2"/>
                  </a:solidFill>
                  <a:latin typeface="Verdana" pitchFamily="34" charset="0"/>
                  <a:ea typeface="Lucida Sans Unicode" pitchFamily="34" charset="0"/>
                  <a:cs typeface="Times New Roman" pitchFamily="18" charset="0"/>
                </a:rPr>
                <a:t> </a:t>
              </a:r>
              <a:r>
                <a:rPr lang="en-US" altLang="zh-CN" sz="1200">
                  <a:solidFill>
                    <a:schemeClr val="accent2"/>
                  </a:solidFill>
                  <a:latin typeface="Verdana" pitchFamily="34" charset="0"/>
                  <a:ea typeface="Lucida Sans Unicode" pitchFamily="34" charset="0"/>
                  <a:cs typeface="Times New Roman" pitchFamily="18" charset="0"/>
                </a:rPr>
                <a:t>Europe</a:t>
              </a:r>
              <a:r>
                <a:rPr lang="en-US" altLang="zh-CN" sz="1200">
                  <a:solidFill>
                    <a:schemeClr val="accent2"/>
                  </a:solidFill>
                  <a:ea typeface="宋体" charset="-122"/>
                  <a:cs typeface="Times New Roman" pitchFamily="18" charset="0"/>
                </a:rPr>
                <a:t>ans</a:t>
              </a:r>
              <a:r>
                <a:rPr lang="en-US" altLang="zh-CN" sz="1200">
                  <a:solidFill>
                    <a:schemeClr val="accent2"/>
                  </a:solidFill>
                  <a:latin typeface="Verdana" pitchFamily="34" charset="0"/>
                  <a:ea typeface="Lucida Sans Unicode" pitchFamily="34" charset="0"/>
                  <a:cs typeface="Times New Roman" pitchFamily="18" charset="0"/>
                </a:rPr>
                <a:t> </a:t>
              </a:r>
              <a:r>
                <a:rPr lang="en-US" altLang="zh-CN" sz="1200">
                  <a:solidFill>
                    <a:schemeClr val="accent2"/>
                  </a:solidFill>
                  <a:ea typeface="宋体" charset="-122"/>
                  <a:cs typeface="Times New Roman" pitchFamily="18" charset="0"/>
                </a:rPr>
                <a:t>should use mobile banking in 2015</a:t>
              </a:r>
              <a:r>
                <a:rPr lang="en-US" altLang="zh-CN" sz="1200">
                  <a:solidFill>
                    <a:schemeClr val="accent2"/>
                  </a:solidFill>
                  <a:latin typeface="Verdana" pitchFamily="34" charset="0"/>
                  <a:ea typeface="Lucida Sans Unicode" pitchFamily="34" charset="0"/>
                  <a:cs typeface="Times New Roman" pitchFamily="18" charset="0"/>
                </a:rPr>
                <a:t> </a:t>
              </a:r>
              <a:br>
                <a:rPr lang="en-US" altLang="zh-CN" sz="1200">
                  <a:solidFill>
                    <a:schemeClr val="accent2"/>
                  </a:solidFill>
                  <a:latin typeface="Verdana" pitchFamily="34" charset="0"/>
                  <a:ea typeface="Lucida Sans Unicode" pitchFamily="34" charset="0"/>
                  <a:cs typeface="Times New Roman" pitchFamily="18" charset="0"/>
                </a:rPr>
              </a:br>
              <a:r>
                <a:rPr lang="en-US" altLang="zh-CN" sz="1200">
                  <a:solidFill>
                    <a:schemeClr val="accent2"/>
                  </a:solidFill>
                  <a:latin typeface="Verdana" pitchFamily="34" charset="0"/>
                  <a:ea typeface="Lucida Sans Unicode" pitchFamily="34" charset="0"/>
                  <a:cs typeface="Times New Roman" pitchFamily="18" charset="0"/>
                </a:rPr>
                <a:t>(</a:t>
              </a:r>
              <a:r>
                <a:rPr lang="en-US" altLang="zh-CN" sz="1200">
                  <a:solidFill>
                    <a:schemeClr val="accent2"/>
                  </a:solidFill>
                  <a:ea typeface="宋体" charset="-122"/>
                  <a:cs typeface="Times New Roman" pitchFamily="18" charset="0"/>
                </a:rPr>
                <a:t>source</a:t>
              </a:r>
              <a:r>
                <a:rPr lang="en-US" altLang="zh-CN" sz="1200">
                  <a:solidFill>
                    <a:schemeClr val="accent2"/>
                  </a:solidFill>
                  <a:latin typeface="Verdana" pitchFamily="34" charset="0"/>
                  <a:ea typeface="Lucida Sans Unicode" pitchFamily="34" charset="0"/>
                  <a:cs typeface="Times New Roman" pitchFamily="18" charset="0"/>
                </a:rPr>
                <a:t>: Berg Insight, </a:t>
              </a:r>
              <a:r>
                <a:rPr lang="en-US" altLang="zh-CN" sz="1200">
                  <a:solidFill>
                    <a:schemeClr val="accent2"/>
                  </a:solidFill>
                  <a:ea typeface="宋体" charset="-122"/>
                  <a:cs typeface="Times New Roman" pitchFamily="18" charset="0"/>
                </a:rPr>
                <a:t>April</a:t>
              </a:r>
              <a:r>
                <a:rPr lang="en-US" altLang="zh-CN" sz="1200">
                  <a:solidFill>
                    <a:schemeClr val="accent2"/>
                  </a:solidFill>
                  <a:latin typeface="Verdana" pitchFamily="34" charset="0"/>
                  <a:ea typeface="Lucida Sans Unicode" pitchFamily="34" charset="0"/>
                  <a:cs typeface="Times New Roman" pitchFamily="18" charset="0"/>
                </a:rPr>
                <a:t> 2010) </a:t>
              </a:r>
              <a:br>
                <a:rPr lang="en-US" altLang="zh-CN" sz="1200">
                  <a:solidFill>
                    <a:schemeClr val="accent2"/>
                  </a:solidFill>
                  <a:latin typeface="Verdana" pitchFamily="34" charset="0"/>
                  <a:ea typeface="Lucida Sans Unicode" pitchFamily="34" charset="0"/>
                  <a:cs typeface="Times New Roman" pitchFamily="18" charset="0"/>
                </a:rPr>
              </a:br>
              <a:r>
                <a:rPr lang="pl-PL" altLang="zh-CN" sz="1200">
                  <a:solidFill>
                    <a:schemeClr val="accent2"/>
                  </a:solidFill>
                  <a:latin typeface="Verdana" pitchFamily="34" charset="0"/>
                  <a:ea typeface="Lucida Sans Unicode" pitchFamily="34" charset="0"/>
                  <a:cs typeface="Times New Roman" pitchFamily="18" charset="0"/>
                </a:rPr>
                <a:t/>
              </a:r>
              <a:br>
                <a:rPr lang="pl-PL" altLang="zh-CN" sz="1200">
                  <a:solidFill>
                    <a:schemeClr val="accent2"/>
                  </a:solidFill>
                  <a:latin typeface="Verdana" pitchFamily="34" charset="0"/>
                  <a:ea typeface="Lucida Sans Unicode" pitchFamily="34" charset="0"/>
                  <a:cs typeface="Times New Roman" pitchFamily="18" charset="0"/>
                </a:rPr>
              </a:br>
              <a:r>
                <a:rPr lang="pl-PL" altLang="zh-CN" sz="1200">
                  <a:solidFill>
                    <a:schemeClr val="accent2"/>
                  </a:solidFill>
                  <a:latin typeface="Verdana" pitchFamily="34" charset="0"/>
                  <a:ea typeface="Lucida Sans Unicode" pitchFamily="34" charset="0"/>
                  <a:cs typeface="Times New Roman" pitchFamily="18" charset="0"/>
                </a:rPr>
                <a:t/>
              </a:r>
              <a:br>
                <a:rPr lang="pl-PL" altLang="zh-CN" sz="1200">
                  <a:solidFill>
                    <a:schemeClr val="accent2"/>
                  </a:solidFill>
                  <a:latin typeface="Verdana" pitchFamily="34" charset="0"/>
                  <a:ea typeface="Lucida Sans Unicode" pitchFamily="34" charset="0"/>
                  <a:cs typeface="Times New Roman" pitchFamily="18" charset="0"/>
                </a:rPr>
              </a:br>
              <a:endParaRPr lang="pl-PL" altLang="zh-CN" sz="1200">
                <a:solidFill>
                  <a:schemeClr val="accent2"/>
                </a:solidFill>
                <a:latin typeface="Verdana" pitchFamily="34" charset="0"/>
                <a:ea typeface="Lucida Sans Unicode" pitchFamily="34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2"/>
          <p:cNvSpPr>
            <a:spLocks noChangeArrowheads="1"/>
          </p:cNvSpPr>
          <p:nvPr/>
        </p:nvSpPr>
        <p:spPr bwMode="auto">
          <a:xfrm>
            <a:off x="285750" y="65088"/>
            <a:ext cx="60071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>
                <a:ea typeface="宋体" charset="-122"/>
              </a:rPr>
              <a:t>Significant increase of net profit in 1Q 2010 </a:t>
            </a:r>
          </a:p>
        </p:txBody>
      </p:sp>
      <p:graphicFrame>
        <p:nvGraphicFramePr>
          <p:cNvPr id="530435" name="Object 3"/>
          <p:cNvGraphicFramePr>
            <a:graphicFrameLocks noGrp="1" noChangeAspect="1"/>
          </p:cNvGraphicFramePr>
          <p:nvPr>
            <p:ph/>
          </p:nvPr>
        </p:nvGraphicFramePr>
        <p:xfrm>
          <a:off x="1639888" y="844550"/>
          <a:ext cx="5976937" cy="314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449" name="Chart" r:id="rId4" imgW="7458167" imgH="4048001" progId="MSGraph.Chart.8">
                  <p:embed followColorScheme="full"/>
                </p:oleObj>
              </mc:Choice>
              <mc:Fallback>
                <p:oleObj name="Chart" r:id="rId4" imgW="7458167" imgH="4048001" progId="MSGraph.Chart.8">
                  <p:embed followColorScheme="full"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888" y="844550"/>
                        <a:ext cx="5976937" cy="314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0436" name="Line 4"/>
          <p:cNvSpPr>
            <a:spLocks noChangeShapeType="1"/>
          </p:cNvSpPr>
          <p:nvPr/>
        </p:nvSpPr>
        <p:spPr bwMode="auto">
          <a:xfrm flipV="1">
            <a:off x="2720975" y="765175"/>
            <a:ext cx="3884613" cy="1943100"/>
          </a:xfrm>
          <a:prstGeom prst="line">
            <a:avLst/>
          </a:prstGeom>
          <a:noFill/>
          <a:ln w="19050">
            <a:solidFill>
              <a:srgbClr val="00308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="ctr"/>
          <a:lstStyle/>
          <a:p>
            <a:endParaRPr lang="zh-CN" altLang="en-US"/>
          </a:p>
        </p:txBody>
      </p:sp>
      <p:sp>
        <p:nvSpPr>
          <p:cNvPr id="530437" name="Oval 5"/>
          <p:cNvSpPr>
            <a:spLocks noChangeArrowheads="1"/>
          </p:cNvSpPr>
          <p:nvPr/>
        </p:nvSpPr>
        <p:spPr bwMode="auto">
          <a:xfrm>
            <a:off x="4665663" y="1341438"/>
            <a:ext cx="585787" cy="368300"/>
          </a:xfrm>
          <a:prstGeom prst="ellipse">
            <a:avLst/>
          </a:prstGeom>
          <a:solidFill>
            <a:srgbClr val="33CC33"/>
          </a:solidFill>
          <a:ln w="9525" algn="ctr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anchor="ctr"/>
          <a:lstStyle/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800" b="1">
                <a:solidFill>
                  <a:srgbClr val="000000"/>
                </a:solidFill>
              </a:rPr>
              <a:t>  </a:t>
            </a:r>
            <a:r>
              <a:rPr lang="pl-PL" altLang="zh-CN" sz="1600" b="1">
                <a:solidFill>
                  <a:srgbClr val="000000"/>
                </a:solidFill>
              </a:rPr>
              <a:t>227%</a:t>
            </a:r>
            <a:endParaRPr lang="en-US" altLang="zh-CN" sz="1600" b="1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530438" name="Line 6"/>
          <p:cNvSpPr>
            <a:spLocks noChangeShapeType="1"/>
          </p:cNvSpPr>
          <p:nvPr/>
        </p:nvSpPr>
        <p:spPr bwMode="auto">
          <a:xfrm flipV="1">
            <a:off x="5092700" y="2349500"/>
            <a:ext cx="965200" cy="447675"/>
          </a:xfrm>
          <a:prstGeom prst="line">
            <a:avLst/>
          </a:prstGeom>
          <a:noFill/>
          <a:ln w="19050">
            <a:solidFill>
              <a:srgbClr val="00308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="ctr"/>
          <a:lstStyle/>
          <a:p>
            <a:endParaRPr lang="zh-CN" altLang="en-US"/>
          </a:p>
        </p:txBody>
      </p:sp>
      <p:sp>
        <p:nvSpPr>
          <p:cNvPr id="530439" name="Oval 7"/>
          <p:cNvSpPr>
            <a:spLocks noChangeArrowheads="1"/>
          </p:cNvSpPr>
          <p:nvPr/>
        </p:nvSpPr>
        <p:spPr bwMode="auto">
          <a:xfrm>
            <a:off x="5253038" y="2371725"/>
            <a:ext cx="588962" cy="374650"/>
          </a:xfrm>
          <a:prstGeom prst="ellipse">
            <a:avLst/>
          </a:prstGeom>
          <a:solidFill>
            <a:srgbClr val="33CC33"/>
          </a:solidFill>
          <a:ln w="9525" algn="ctr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anchor="ctr"/>
          <a:lstStyle/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800" b="1">
                <a:solidFill>
                  <a:srgbClr val="000000"/>
                </a:solidFill>
              </a:rPr>
              <a:t>  </a:t>
            </a:r>
            <a:r>
              <a:rPr lang="pl-PL" altLang="zh-CN" sz="1600" b="1">
                <a:solidFill>
                  <a:srgbClr val="000000"/>
                </a:solidFill>
              </a:rPr>
              <a:t>49%</a:t>
            </a:r>
            <a:endParaRPr lang="en-US" altLang="zh-CN" sz="1600" b="1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530440" name="Text Box 8"/>
          <p:cNvSpPr txBox="1">
            <a:spLocks noChangeArrowheads="1"/>
          </p:cNvSpPr>
          <p:nvPr/>
        </p:nvSpPr>
        <p:spPr bwMode="auto">
          <a:xfrm>
            <a:off x="3152775" y="735013"/>
            <a:ext cx="3217863" cy="25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FA5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1400" b="1" u="sng">
                <a:solidFill>
                  <a:schemeClr val="tx1"/>
                </a:solidFill>
                <a:ea typeface="宋体" charset="-122"/>
              </a:rPr>
              <a:t>Net profit in quarters (PLN MM)</a:t>
            </a:r>
          </a:p>
        </p:txBody>
      </p:sp>
      <p:sp>
        <p:nvSpPr>
          <p:cNvPr id="530441" name="AutoShape 9"/>
          <p:cNvSpPr>
            <a:spLocks noChangeArrowheads="1"/>
          </p:cNvSpPr>
          <p:nvPr/>
        </p:nvSpPr>
        <p:spPr bwMode="auto">
          <a:xfrm>
            <a:off x="200025" y="4076700"/>
            <a:ext cx="3457575" cy="172878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/>
          <a:lstStyle/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en-US" altLang="zh-CN" sz="1400" b="1">
                <a:ea typeface="宋体" charset="-122"/>
              </a:rPr>
              <a:t>Revenue increase:</a:t>
            </a: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endParaRPr lang="en-US" altLang="zh-CN" sz="1400" b="1">
              <a:ea typeface="宋体" charset="-122"/>
            </a:endParaRPr>
          </a:p>
          <a:p>
            <a:pPr eaLnBrk="1" hangingPunct="1">
              <a:spcAft>
                <a:spcPct val="20000"/>
              </a:spcAft>
              <a:buClr>
                <a:srgbClr val="DC241F"/>
              </a:buClr>
              <a:buFontTx/>
              <a:buChar char="•"/>
            </a:pPr>
            <a:r>
              <a:rPr lang="pl-PL" altLang="zh-CN" sz="1400" b="1"/>
              <a:t> </a:t>
            </a:r>
            <a:r>
              <a:rPr lang="en-US" altLang="zh-CN" sz="1200">
                <a:solidFill>
                  <a:schemeClr val="tx1"/>
                </a:solidFill>
                <a:ea typeface="宋体" charset="-122"/>
              </a:rPr>
              <a:t>net fee and commission income</a:t>
            </a:r>
            <a:r>
              <a:rPr lang="pl-PL" altLang="zh-CN" sz="1200">
                <a:solidFill>
                  <a:schemeClr val="tx1"/>
                </a:solidFill>
              </a:rPr>
              <a:t> </a:t>
            </a:r>
            <a:r>
              <a:rPr lang="en-US" altLang="zh-CN" sz="1200">
                <a:solidFill>
                  <a:schemeClr val="tx1"/>
                </a:solidFill>
                <a:ea typeface="宋体" charset="-122"/>
              </a:rPr>
              <a:t>improvement</a:t>
            </a:r>
          </a:p>
          <a:p>
            <a:pPr eaLnBrk="1" hangingPunct="1">
              <a:spcAft>
                <a:spcPct val="20000"/>
              </a:spcAft>
              <a:buClr>
                <a:srgbClr val="DC241F"/>
              </a:buClr>
            </a:pPr>
            <a:r>
              <a:rPr lang="en-US" altLang="zh-CN" sz="1200">
                <a:solidFill>
                  <a:schemeClr val="tx1"/>
                </a:solidFill>
                <a:ea typeface="宋体" charset="-122"/>
              </a:rPr>
              <a:t>+20% YOY, PLN +25 MM</a:t>
            </a:r>
          </a:p>
          <a:p>
            <a:pPr eaLnBrk="1" hangingPunct="1">
              <a:spcAft>
                <a:spcPct val="20000"/>
              </a:spcAft>
              <a:buClr>
                <a:srgbClr val="DC241F"/>
              </a:buClr>
              <a:buFontTx/>
              <a:buChar char="•"/>
            </a:pPr>
            <a:r>
              <a:rPr lang="pl-PL" altLang="zh-CN" sz="1200"/>
              <a:t> </a:t>
            </a:r>
            <a:r>
              <a:rPr lang="en-US" altLang="zh-CN" sz="1200">
                <a:solidFill>
                  <a:schemeClr val="tx1"/>
                </a:solidFill>
                <a:ea typeface="宋体" charset="-122"/>
              </a:rPr>
              <a:t>treasury result improvement </a:t>
            </a:r>
          </a:p>
          <a:p>
            <a:pPr eaLnBrk="1" hangingPunct="1">
              <a:spcAft>
                <a:spcPct val="20000"/>
              </a:spcAft>
              <a:buClr>
                <a:srgbClr val="DC241F"/>
              </a:buClr>
            </a:pPr>
            <a:r>
              <a:rPr lang="pl-PL" altLang="zh-CN" sz="1200">
                <a:solidFill>
                  <a:schemeClr val="tx1"/>
                </a:solidFill>
              </a:rPr>
              <a:t>+33% YOY, PLN +19 MM </a:t>
            </a:r>
          </a:p>
          <a:p>
            <a:pPr algn="ctr" eaLnBrk="1" hangingPunct="1">
              <a:spcAft>
                <a:spcPct val="20000"/>
              </a:spcAft>
              <a:buClr>
                <a:srgbClr val="DC241F"/>
              </a:buClr>
            </a:pPr>
            <a:endParaRPr lang="en-US" altLang="zh-CN" sz="1200" b="1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30442" name="AutoShape 10"/>
          <p:cNvSpPr>
            <a:spLocks noChangeArrowheads="1"/>
          </p:cNvSpPr>
          <p:nvPr/>
        </p:nvSpPr>
        <p:spPr bwMode="auto">
          <a:xfrm>
            <a:off x="6896100" y="4076700"/>
            <a:ext cx="2647950" cy="936625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/>
          <a:lstStyle/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en-US" altLang="zh-CN" sz="1400" b="1">
                <a:ea typeface="宋体" charset="-122"/>
              </a:rPr>
              <a:t>Cost of credit risk decrease</a:t>
            </a: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endParaRPr lang="pl-PL" altLang="zh-CN" sz="1200">
              <a:solidFill>
                <a:schemeClr val="tx1"/>
              </a:solidFill>
            </a:endParaRP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en-US" altLang="zh-CN" sz="1200">
                <a:solidFill>
                  <a:schemeClr val="tx1"/>
                </a:solidFill>
                <a:ea typeface="宋体" charset="-122"/>
              </a:rPr>
              <a:t>Net impairment losses down by  </a:t>
            </a:r>
          </a:p>
          <a:p>
            <a:pPr algn="ctr" eaLnBrk="1" hangingPunct="1">
              <a:lnSpc>
                <a:spcPct val="130000"/>
              </a:lnSpc>
              <a:buClr>
                <a:schemeClr val="accent1"/>
              </a:buClr>
              <a:buFont typeface="Arial" charset="0"/>
              <a:buNone/>
            </a:pPr>
            <a:r>
              <a:rPr lang="en-US" altLang="zh-CN" sz="1200">
                <a:solidFill>
                  <a:schemeClr val="tx1"/>
                </a:solidFill>
                <a:ea typeface="宋体" charset="-122"/>
              </a:rPr>
              <a:t>PLN 75 MM</a:t>
            </a:r>
          </a:p>
        </p:txBody>
      </p:sp>
      <p:sp>
        <p:nvSpPr>
          <p:cNvPr id="530443" name="AutoShape 11"/>
          <p:cNvSpPr>
            <a:spLocks noChangeArrowheads="1"/>
          </p:cNvSpPr>
          <p:nvPr/>
        </p:nvSpPr>
        <p:spPr bwMode="auto">
          <a:xfrm>
            <a:off x="4305300" y="5157788"/>
            <a:ext cx="4321175" cy="1081087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/>
          <a:lstStyle/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en-US" altLang="zh-CN" sz="1400" b="1" u="sng">
                <a:ea typeface="宋体" charset="-122"/>
              </a:rPr>
              <a:t>Ratios improvement:</a:t>
            </a:r>
            <a:endParaRPr lang="pl-PL" altLang="zh-CN" sz="1400" b="1" u="sng"/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endParaRPr lang="en-US" altLang="zh-CN" sz="900" b="1" u="sng">
              <a:ea typeface="宋体" charset="-122"/>
            </a:endParaRPr>
          </a:p>
          <a:p>
            <a:pPr eaLnBrk="1" hangingPunct="1">
              <a:lnSpc>
                <a:spcPct val="60000"/>
              </a:lnSpc>
              <a:spcAft>
                <a:spcPct val="20000"/>
              </a:spcAft>
              <a:buClr>
                <a:srgbClr val="DC241F"/>
              </a:buClr>
              <a:buFontTx/>
              <a:buChar char="•"/>
            </a:pPr>
            <a:r>
              <a:rPr lang="pl-PL" altLang="zh-CN" sz="1200">
                <a:solidFill>
                  <a:schemeClr val="tx1"/>
                </a:solidFill>
              </a:rPr>
              <a:t> </a:t>
            </a:r>
            <a:r>
              <a:rPr lang="en-US" altLang="zh-CN" sz="1200">
                <a:solidFill>
                  <a:schemeClr val="tx1"/>
                </a:solidFill>
                <a:ea typeface="宋体" charset="-122"/>
              </a:rPr>
              <a:t>C/I to the level of 54% from 63%</a:t>
            </a:r>
          </a:p>
          <a:p>
            <a:pPr eaLnBrk="1" hangingPunct="1">
              <a:lnSpc>
                <a:spcPct val="60000"/>
              </a:lnSpc>
              <a:spcAft>
                <a:spcPct val="20000"/>
              </a:spcAft>
              <a:buClr>
                <a:srgbClr val="DC241F"/>
              </a:buClr>
              <a:buFontTx/>
              <a:buChar char="•"/>
            </a:pPr>
            <a:r>
              <a:rPr lang="en-US" altLang="zh-CN" sz="1200">
                <a:solidFill>
                  <a:schemeClr val="tx1"/>
                </a:solidFill>
                <a:ea typeface="宋体" charset="-122"/>
              </a:rPr>
              <a:t> ROE to the level of</a:t>
            </a:r>
            <a:r>
              <a:rPr lang="en-US" altLang="zh-CN">
                <a:ea typeface="宋体" charset="-122"/>
              </a:rPr>
              <a:t> </a:t>
            </a:r>
            <a:r>
              <a:rPr lang="en-US" altLang="zh-CN" sz="1200">
                <a:solidFill>
                  <a:schemeClr val="tx1"/>
                </a:solidFill>
                <a:ea typeface="宋体" charset="-122"/>
              </a:rPr>
              <a:t>11% from 9%</a:t>
            </a:r>
          </a:p>
          <a:p>
            <a:pPr eaLnBrk="1" hangingPunct="1">
              <a:lnSpc>
                <a:spcPct val="60000"/>
              </a:lnSpc>
              <a:spcAft>
                <a:spcPct val="20000"/>
              </a:spcAft>
              <a:buClr>
                <a:srgbClr val="DC241F"/>
              </a:buClr>
              <a:buFontTx/>
              <a:buChar char="•"/>
            </a:pPr>
            <a:r>
              <a:rPr lang="en-US" altLang="zh-CN" sz="1200">
                <a:solidFill>
                  <a:schemeClr val="tx1"/>
                </a:solidFill>
                <a:ea typeface="宋体" charset="-122"/>
              </a:rPr>
              <a:t> ROA to the level of</a:t>
            </a:r>
            <a:r>
              <a:rPr lang="en-US" altLang="zh-CN">
                <a:ea typeface="宋体" charset="-122"/>
              </a:rPr>
              <a:t> </a:t>
            </a:r>
            <a:r>
              <a:rPr lang="en-US" altLang="zh-CN" sz="1200">
                <a:solidFill>
                  <a:schemeClr val="tx1"/>
                </a:solidFill>
                <a:ea typeface="宋体" charset="-122"/>
              </a:rPr>
              <a:t>1</a:t>
            </a:r>
            <a:r>
              <a:rPr lang="pl-PL" altLang="zh-CN" sz="1200">
                <a:solidFill>
                  <a:schemeClr val="tx1"/>
                </a:solidFill>
              </a:rPr>
              <a:t>.</a:t>
            </a:r>
            <a:r>
              <a:rPr lang="en-US" altLang="zh-CN" sz="1200">
                <a:solidFill>
                  <a:schemeClr val="tx1"/>
                </a:solidFill>
                <a:ea typeface="宋体" charset="-122"/>
              </a:rPr>
              <a:t>6% from 1</a:t>
            </a:r>
            <a:r>
              <a:rPr lang="pl-PL" altLang="zh-CN" sz="1200">
                <a:solidFill>
                  <a:schemeClr val="tx1"/>
                </a:solidFill>
              </a:rPr>
              <a:t>.</a:t>
            </a:r>
            <a:r>
              <a:rPr lang="en-US" altLang="zh-CN" sz="1200">
                <a:solidFill>
                  <a:schemeClr val="tx1"/>
                </a:solidFill>
                <a:ea typeface="宋体" charset="-122"/>
              </a:rPr>
              <a:t>1%</a:t>
            </a:r>
          </a:p>
        </p:txBody>
      </p:sp>
      <p:sp>
        <p:nvSpPr>
          <p:cNvPr id="530444" name="AutoShape 12"/>
          <p:cNvSpPr>
            <a:spLocks noChangeArrowheads="1"/>
          </p:cNvSpPr>
          <p:nvPr/>
        </p:nvSpPr>
        <p:spPr bwMode="auto">
          <a:xfrm>
            <a:off x="847725" y="6092825"/>
            <a:ext cx="3240088" cy="2889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/>
          <a:lstStyle/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en-US" altLang="zh-CN" sz="1600" b="1">
                <a:solidFill>
                  <a:schemeClr val="tx1"/>
                </a:solidFill>
                <a:ea typeface="宋体" charset="-122"/>
              </a:rPr>
              <a:t>Dividend recommendation</a:t>
            </a:r>
            <a:endParaRPr lang="en-US" altLang="zh-CN" sz="12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30445" name="AutoShape 13"/>
          <p:cNvSpPr>
            <a:spLocks noChangeArrowheads="1"/>
          </p:cNvSpPr>
          <p:nvPr/>
        </p:nvSpPr>
        <p:spPr bwMode="auto">
          <a:xfrm>
            <a:off x="4016375" y="4076700"/>
            <a:ext cx="2647950" cy="936625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/>
          <a:lstStyle/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en-US" altLang="zh-CN" sz="1400" b="1">
                <a:ea typeface="宋体" charset="-122"/>
              </a:rPr>
              <a:t>Expenses decrease</a:t>
            </a:r>
          </a:p>
          <a:p>
            <a:pPr algn="ctr" eaLnBrk="1" hangingPunct="1">
              <a:lnSpc>
                <a:spcPct val="130000"/>
              </a:lnSpc>
              <a:buClr>
                <a:schemeClr val="accent1"/>
              </a:buClr>
              <a:buFont typeface="Arial" charset="0"/>
              <a:buNone/>
            </a:pPr>
            <a:endParaRPr lang="en-US" altLang="zh-CN" sz="1200">
              <a:solidFill>
                <a:schemeClr val="tx1"/>
              </a:solidFill>
              <a:ea typeface="宋体" charset="-122"/>
            </a:endParaRPr>
          </a:p>
          <a:p>
            <a:pPr algn="ctr" eaLnBrk="1" hangingPunct="1">
              <a:lnSpc>
                <a:spcPct val="130000"/>
              </a:lnSpc>
              <a:buClr>
                <a:schemeClr val="accent1"/>
              </a:buClr>
              <a:buFont typeface="Arial" charset="0"/>
              <a:buNone/>
            </a:pPr>
            <a:r>
              <a:rPr lang="en-US" altLang="zh-CN" sz="1200">
                <a:solidFill>
                  <a:schemeClr val="tx1"/>
                </a:solidFill>
                <a:ea typeface="宋体" charset="-122"/>
              </a:rPr>
              <a:t>by 13% YOY (PLN 49 MM)</a:t>
            </a:r>
          </a:p>
        </p:txBody>
      </p:sp>
      <p:sp>
        <p:nvSpPr>
          <p:cNvPr id="530446" name="Line 14"/>
          <p:cNvSpPr>
            <a:spLocks noChangeShapeType="1"/>
          </p:cNvSpPr>
          <p:nvPr/>
        </p:nvSpPr>
        <p:spPr bwMode="auto">
          <a:xfrm>
            <a:off x="3657600" y="5229225"/>
            <a:ext cx="431800" cy="144463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endParaRPr lang="zh-CN" altLang="en-US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声明：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95300" y="980728"/>
            <a:ext cx="8915400" cy="3744416"/>
          </a:xfrm>
        </p:spPr>
        <p:txBody>
          <a:bodyPr/>
          <a:lstStyle/>
          <a:p>
            <a:pPr marL="402221" indent="-402221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所有的版权属于原有公司，文件均来自公开渠道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  <a:p>
            <a:pPr marL="402221" indent="-402221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此文件仅供学习使用，任何人不得进行以此为商业目的的行为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  <a:p>
            <a:pPr marL="402221" indent="-402221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如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有疑问，请立即删除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</p:txBody>
      </p:sp>
      <p:sp>
        <p:nvSpPr>
          <p:cNvPr id="16" name="圆角矩形 15">
            <a:hlinkClick r:id="rId3"/>
          </p:cNvPr>
          <p:cNvSpPr/>
          <p:nvPr/>
        </p:nvSpPr>
        <p:spPr>
          <a:xfrm>
            <a:off x="5577072" y="3776208"/>
            <a:ext cx="4084355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7259" tIns="53630" rIns="107259" bIns="53630" rtlCol="0" anchor="ctr" anchorCtr="0"/>
          <a:lstStyle/>
          <a:p>
            <a:pPr defTabSz="107258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900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https://www.chuanke.com</a:t>
            </a:r>
            <a:endParaRPr lang="zh-CN" altLang="en-US" sz="1900" b="1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17" name="圆角矩形 16">
            <a:hlinkClick r:id="rId3"/>
          </p:cNvPr>
          <p:cNvSpPr/>
          <p:nvPr/>
        </p:nvSpPr>
        <p:spPr>
          <a:xfrm>
            <a:off x="5577072" y="4214090"/>
            <a:ext cx="4084355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7259" tIns="53630" rIns="107259" bIns="53630" rtlCol="0" anchor="ctr" anchorCtr="0"/>
          <a:lstStyle/>
          <a:p>
            <a:pPr defTabSz="107258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900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https://study.163.com</a:t>
            </a:r>
            <a:endParaRPr lang="zh-CN" altLang="en-US" sz="1900" b="1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43966" y="2921169"/>
            <a:ext cx="8510550" cy="593056"/>
          </a:xfrm>
          <a:prstGeom prst="rect">
            <a:avLst/>
          </a:prstGeom>
        </p:spPr>
        <p:txBody>
          <a:bodyPr wrap="none" lIns="107259" tIns="53630" rIns="107259" bIns="53630">
            <a:spAutoFit/>
          </a:bodyPr>
          <a:lstStyle/>
          <a:p>
            <a:pPr defTabSz="1072587" eaLnBrk="1" hangingPunct="1">
              <a:lnSpc>
                <a:spcPct val="150000"/>
              </a:lnSpc>
            </a:pPr>
            <a:r>
              <a:rPr lang="zh-CN" altLang="en-US" sz="2100" dirty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学习世界五百强和咨询公司</a:t>
            </a:r>
            <a:r>
              <a:rPr lang="en-US" altLang="zh-CN" sz="2100" dirty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sz="2100" dirty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课程请访问如下网站搜索：“司马懿”</a:t>
            </a:r>
          </a:p>
        </p:txBody>
      </p:sp>
      <p:sp>
        <p:nvSpPr>
          <p:cNvPr id="19" name="圆角矩形 18">
            <a:hlinkClick r:id="rId3"/>
          </p:cNvPr>
          <p:cNvSpPr/>
          <p:nvPr/>
        </p:nvSpPr>
        <p:spPr>
          <a:xfrm>
            <a:off x="5577072" y="4653136"/>
            <a:ext cx="4084355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7259" tIns="53630" rIns="107259" bIns="53630" rtlCol="0" anchor="ctr" anchorCtr="0"/>
          <a:lstStyle/>
          <a:p>
            <a:pPr defTabSz="107258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900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https://www.zhiu.com</a:t>
            </a:r>
            <a:endParaRPr lang="zh-CN" altLang="en-US" sz="1900" b="1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12" name="圆角矩形 11">
            <a:hlinkClick r:id="rId3"/>
          </p:cNvPr>
          <p:cNvSpPr/>
          <p:nvPr/>
        </p:nvSpPr>
        <p:spPr>
          <a:xfrm>
            <a:off x="581863" y="3776208"/>
            <a:ext cx="4902230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7259" tIns="53630" rIns="107259" bIns="53630" rtlCol="0" anchor="ctr" anchorCtr="0"/>
          <a:lstStyle/>
          <a:p>
            <a:pPr defTabSz="107258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900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百度传课：司马懿</a:t>
            </a:r>
            <a:r>
              <a:rPr lang="en-US" altLang="zh-CN" sz="1900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sz="1900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学校</a:t>
            </a:r>
          </a:p>
        </p:txBody>
      </p:sp>
      <p:sp>
        <p:nvSpPr>
          <p:cNvPr id="13" name="圆角矩形 12">
            <a:hlinkClick r:id="rId3"/>
          </p:cNvPr>
          <p:cNvSpPr/>
          <p:nvPr/>
        </p:nvSpPr>
        <p:spPr>
          <a:xfrm>
            <a:off x="581863" y="4214090"/>
            <a:ext cx="4902230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7259" tIns="53630" rIns="107259" bIns="53630" rtlCol="0" anchor="ctr" anchorCtr="0"/>
          <a:lstStyle/>
          <a:p>
            <a:pPr defTabSz="107258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900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网易学堂：司马懿</a:t>
            </a:r>
            <a:r>
              <a:rPr lang="en-US" altLang="zh-CN" sz="1900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sz="1900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学校</a:t>
            </a:r>
          </a:p>
        </p:txBody>
      </p:sp>
      <p:sp>
        <p:nvSpPr>
          <p:cNvPr id="14" name="圆角矩形 13">
            <a:hlinkClick r:id="rId3"/>
          </p:cNvPr>
          <p:cNvSpPr/>
          <p:nvPr/>
        </p:nvSpPr>
        <p:spPr>
          <a:xfrm>
            <a:off x="581863" y="4653136"/>
            <a:ext cx="4902230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7259" tIns="53630" rIns="107259" bIns="53630" rtlCol="0" anchor="ctr" anchorCtr="0"/>
          <a:lstStyle/>
          <a:p>
            <a:pPr defTabSz="107258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900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知乎：       司马懿</a:t>
            </a:r>
            <a:r>
              <a:rPr lang="en-US" altLang="zh-CN" sz="1900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sz="1900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学校</a:t>
            </a:r>
          </a:p>
        </p:txBody>
      </p:sp>
    </p:spTree>
    <p:extLst>
      <p:ext uri="{BB962C8B-B14F-4D97-AF65-F5344CB8AC3E}">
        <p14:creationId xmlns:p14="http://schemas.microsoft.com/office/powerpoint/2010/main" val="62169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32" name="Text Box 8"/>
          <p:cNvSpPr txBox="1">
            <a:spLocks noChangeArrowheads="1"/>
          </p:cNvSpPr>
          <p:nvPr/>
        </p:nvSpPr>
        <p:spPr bwMode="auto">
          <a:xfrm>
            <a:off x="273050" y="620713"/>
            <a:ext cx="65563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000">
                <a:solidFill>
                  <a:srgbClr val="808080"/>
                </a:solidFill>
              </a:rPr>
              <a:t>/PLN MM/</a:t>
            </a:r>
            <a:endParaRPr lang="en-US" altLang="zh-CN" sz="1000">
              <a:solidFill>
                <a:srgbClr val="808080"/>
              </a:solidFill>
              <a:ea typeface="宋体" charset="-122"/>
            </a:endParaRPr>
          </a:p>
        </p:txBody>
      </p:sp>
      <p:sp>
        <p:nvSpPr>
          <p:cNvPr id="538634" name="Rectangle 2"/>
          <p:cNvSpPr>
            <a:spLocks noChangeArrowheads="1"/>
          </p:cNvSpPr>
          <p:nvPr/>
        </p:nvSpPr>
        <p:spPr bwMode="auto">
          <a:xfrm>
            <a:off x="400050" y="17463"/>
            <a:ext cx="9210675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 sz="2400">
                <a:solidFill>
                  <a:schemeClr val="accent2"/>
                </a:solidFill>
                <a:latin typeface="Arial" charset="0"/>
              </a:defRPr>
            </a:lvl1pPr>
            <a:lvl2pPr>
              <a:defRPr sz="2400">
                <a:solidFill>
                  <a:schemeClr val="accent2"/>
                </a:solidFill>
                <a:latin typeface="Arial" charset="0"/>
              </a:defRPr>
            </a:lvl2pPr>
            <a:lvl3pPr>
              <a:defRPr sz="2400">
                <a:solidFill>
                  <a:schemeClr val="accent2"/>
                </a:solidFill>
                <a:latin typeface="Arial" charset="0"/>
              </a:defRPr>
            </a:lvl3pPr>
            <a:lvl4pPr>
              <a:defRPr sz="2400">
                <a:solidFill>
                  <a:schemeClr val="accent2"/>
                </a:solidFill>
                <a:latin typeface="Arial" charset="0"/>
              </a:defRPr>
            </a:lvl4pPr>
            <a:lvl5pPr>
              <a:defRPr sz="2400">
                <a:solidFill>
                  <a:schemeClr val="accent2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>
                <a:ea typeface="宋体" charset="-122"/>
              </a:rPr>
              <a:t>Net income </a:t>
            </a:r>
            <a:r>
              <a:rPr lang="pl-PL" altLang="zh-CN"/>
              <a:t>1Q </a:t>
            </a:r>
            <a:r>
              <a:rPr lang="en-US" altLang="zh-CN">
                <a:ea typeface="宋体" charset="-122"/>
              </a:rPr>
              <a:t>20</a:t>
            </a:r>
            <a:r>
              <a:rPr lang="pl-PL" altLang="zh-CN"/>
              <a:t>1</a:t>
            </a:r>
            <a:r>
              <a:rPr lang="en-US" altLang="zh-CN">
                <a:ea typeface="宋体" charset="-122"/>
              </a:rPr>
              <a:t>0 vs. </a:t>
            </a:r>
            <a:r>
              <a:rPr lang="pl-PL" altLang="zh-CN"/>
              <a:t>1Q </a:t>
            </a:r>
            <a:r>
              <a:rPr lang="en-US" altLang="zh-CN">
                <a:ea typeface="宋体" charset="-122"/>
              </a:rPr>
              <a:t>200</a:t>
            </a:r>
            <a:r>
              <a:rPr lang="pl-PL" altLang="zh-CN"/>
              <a:t>9</a:t>
            </a:r>
            <a:endParaRPr lang="en-US" altLang="zh-CN">
              <a:ea typeface="宋体" charset="-122"/>
            </a:endParaRPr>
          </a:p>
        </p:txBody>
      </p:sp>
      <p:pic>
        <p:nvPicPr>
          <p:cNvPr id="538643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613" y="823913"/>
            <a:ext cx="9834563" cy="389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38644" name="AutoShape 20"/>
          <p:cNvSpPr>
            <a:spLocks noChangeArrowheads="1"/>
          </p:cNvSpPr>
          <p:nvPr/>
        </p:nvSpPr>
        <p:spPr bwMode="auto">
          <a:xfrm>
            <a:off x="4214813" y="4868863"/>
            <a:ext cx="1511300" cy="136842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anchor="ctr"/>
          <a:lstStyle/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pl-PL" altLang="zh-CN" sz="1200" b="1">
                <a:solidFill>
                  <a:srgbClr val="DC241F"/>
                </a:solidFill>
              </a:rPr>
              <a:t>                 </a:t>
            </a:r>
            <a:r>
              <a:rPr lang="pl-PL" altLang="zh-CN" sz="2000" b="1">
                <a:solidFill>
                  <a:srgbClr val="00A8EB"/>
                </a:solidFill>
              </a:rPr>
              <a:t>19 </a:t>
            </a:r>
            <a:r>
              <a:rPr lang="pl-PL" altLang="zh-CN" sz="1600" b="1">
                <a:solidFill>
                  <a:srgbClr val="00A8EB"/>
                </a:solidFill>
              </a:rPr>
              <a:t>MM</a:t>
            </a:r>
            <a:r>
              <a:rPr lang="en-US" altLang="zh-CN" b="1">
                <a:solidFill>
                  <a:srgbClr val="00CC00"/>
                </a:solidFill>
                <a:ea typeface="宋体" charset="-122"/>
              </a:rPr>
              <a:t> </a:t>
            </a:r>
            <a:endParaRPr lang="en-US" altLang="zh-CN" b="1">
              <a:solidFill>
                <a:schemeClr val="folHlink"/>
              </a:solidFill>
              <a:ea typeface="宋体" charset="-122"/>
            </a:endParaRP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endParaRPr lang="en-US" altLang="zh-CN" sz="1000">
              <a:ea typeface="宋体" charset="-122"/>
            </a:endParaRP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endParaRPr lang="pl-PL" altLang="zh-CN" sz="1000"/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pl-PL" altLang="zh-CN" sz="1000"/>
              <a:t>(1Q10/1Q09)</a:t>
            </a: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en-US" altLang="zh-CN" sz="1200" b="1">
                <a:ea typeface="宋体" charset="-122"/>
              </a:rPr>
              <a:t>Treasury</a:t>
            </a: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endParaRPr lang="en-GB" altLang="zh-CN" sz="1200" b="1"/>
          </a:p>
        </p:txBody>
      </p:sp>
      <p:sp>
        <p:nvSpPr>
          <p:cNvPr id="538645" name="AutoShape 21"/>
          <p:cNvSpPr>
            <a:spLocks noChangeArrowheads="1"/>
          </p:cNvSpPr>
          <p:nvPr/>
        </p:nvSpPr>
        <p:spPr bwMode="auto">
          <a:xfrm>
            <a:off x="7742238" y="4868863"/>
            <a:ext cx="1511300" cy="13668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/>
          <a:lstStyle/>
          <a:p>
            <a:pPr eaLnBrk="1" hangingPunct="1">
              <a:buClr>
                <a:schemeClr val="accent1"/>
              </a:buClr>
              <a:buFont typeface="Arial" charset="0"/>
              <a:buNone/>
            </a:pPr>
            <a:r>
              <a:rPr lang="pl-PL" altLang="zh-CN" b="1">
                <a:solidFill>
                  <a:srgbClr val="339966"/>
                </a:solidFill>
              </a:rPr>
              <a:t>      </a:t>
            </a:r>
            <a:r>
              <a:rPr lang="pl-PL" altLang="zh-CN" sz="2000" b="1">
                <a:solidFill>
                  <a:srgbClr val="00A8EB"/>
                </a:solidFill>
              </a:rPr>
              <a:t>75 </a:t>
            </a:r>
            <a:r>
              <a:rPr lang="pl-PL" altLang="zh-CN" sz="1600" b="1">
                <a:solidFill>
                  <a:srgbClr val="00A8EB"/>
                </a:solidFill>
              </a:rPr>
              <a:t>MM</a:t>
            </a:r>
            <a:endParaRPr lang="pl-PL" altLang="zh-CN" sz="1600">
              <a:solidFill>
                <a:srgbClr val="00A8EB"/>
              </a:solidFill>
            </a:endParaRP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endParaRPr lang="en-US" altLang="zh-CN" sz="1000">
              <a:ea typeface="宋体" charset="-122"/>
            </a:endParaRP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endParaRPr lang="en-US" altLang="zh-CN" sz="1000">
              <a:ea typeface="宋体" charset="-122"/>
            </a:endParaRP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pl-PL" altLang="zh-CN" sz="1000"/>
              <a:t>(1Q10/1Q09)</a:t>
            </a: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en-US" altLang="zh-CN" sz="1200" b="1">
                <a:ea typeface="宋体" charset="-122"/>
              </a:rPr>
              <a:t>Net impairment losses</a:t>
            </a:r>
            <a:endParaRPr lang="en-GB" altLang="zh-CN" sz="1200" b="1"/>
          </a:p>
        </p:txBody>
      </p:sp>
      <p:sp>
        <p:nvSpPr>
          <p:cNvPr id="538646" name="AutoShape 22"/>
          <p:cNvSpPr>
            <a:spLocks noChangeArrowheads="1"/>
          </p:cNvSpPr>
          <p:nvPr/>
        </p:nvSpPr>
        <p:spPr bwMode="auto">
          <a:xfrm>
            <a:off x="560388" y="4859338"/>
            <a:ext cx="1439862" cy="13668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/>
          <a:lstStyle/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pl-PL" altLang="zh-CN" b="1">
                <a:solidFill>
                  <a:srgbClr val="339966"/>
                </a:solidFill>
              </a:rPr>
              <a:t>    </a:t>
            </a:r>
            <a:r>
              <a:rPr lang="en-US" altLang="zh-CN" b="1">
                <a:solidFill>
                  <a:srgbClr val="339966"/>
                </a:solidFill>
                <a:ea typeface="宋体" charset="-122"/>
              </a:rPr>
              <a:t>  </a:t>
            </a:r>
            <a:r>
              <a:rPr lang="pl-PL" altLang="zh-CN" sz="2000" b="1">
                <a:solidFill>
                  <a:srgbClr val="DC241F"/>
                </a:solidFill>
              </a:rPr>
              <a:t>5%</a:t>
            </a: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endParaRPr lang="en-US" altLang="zh-CN" sz="1000">
              <a:solidFill>
                <a:srgbClr val="00CC00"/>
              </a:solidFill>
              <a:ea typeface="宋体" charset="-122"/>
            </a:endParaRP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endParaRPr lang="en-US" altLang="zh-CN" sz="1000">
              <a:ea typeface="宋体" charset="-122"/>
            </a:endParaRP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pl-PL" altLang="zh-CN" sz="1000"/>
              <a:t>(1</a:t>
            </a:r>
            <a:r>
              <a:rPr lang="en-US" altLang="zh-CN" sz="1000">
                <a:ea typeface="宋体" charset="-122"/>
              </a:rPr>
              <a:t>Q</a:t>
            </a:r>
            <a:r>
              <a:rPr lang="pl-PL" altLang="zh-CN" sz="1000"/>
              <a:t>10/1</a:t>
            </a:r>
            <a:r>
              <a:rPr lang="en-US" altLang="zh-CN" sz="1000">
                <a:ea typeface="宋体" charset="-122"/>
              </a:rPr>
              <a:t>Q</a:t>
            </a:r>
            <a:r>
              <a:rPr lang="pl-PL" altLang="zh-CN" sz="1000"/>
              <a:t>09)</a:t>
            </a:r>
            <a:endParaRPr lang="en-GB" altLang="zh-CN" sz="1000"/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en-US" altLang="zh-CN" sz="1200" b="1">
                <a:ea typeface="宋体" charset="-122"/>
              </a:rPr>
              <a:t>Net interest income</a:t>
            </a:r>
          </a:p>
        </p:txBody>
      </p:sp>
      <p:sp>
        <p:nvSpPr>
          <p:cNvPr id="538647" name="AutoShape 23"/>
          <p:cNvSpPr>
            <a:spLocks noChangeArrowheads="1"/>
          </p:cNvSpPr>
          <p:nvPr/>
        </p:nvSpPr>
        <p:spPr bwMode="auto">
          <a:xfrm>
            <a:off x="2397125" y="4876800"/>
            <a:ext cx="1497013" cy="13668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rgbClr val="0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/>
          <a:lstStyle/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pl-PL" altLang="zh-CN" b="1"/>
              <a:t>    </a:t>
            </a:r>
            <a:r>
              <a:rPr lang="en-US" altLang="zh-CN" b="1">
                <a:ea typeface="宋体" charset="-122"/>
              </a:rPr>
              <a:t>  </a:t>
            </a:r>
            <a:r>
              <a:rPr lang="pl-PL" altLang="zh-CN" sz="2000" b="1">
                <a:solidFill>
                  <a:srgbClr val="00A8EB"/>
                </a:solidFill>
              </a:rPr>
              <a:t>20%</a:t>
            </a: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pl-PL" altLang="zh-CN" sz="1000"/>
              <a:t>     </a:t>
            </a:r>
            <a:endParaRPr lang="en-US" altLang="zh-CN" sz="1000">
              <a:ea typeface="宋体" charset="-122"/>
            </a:endParaRP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pl-PL" altLang="zh-CN" sz="1000"/>
              <a:t>(1Q10/1Q09)</a:t>
            </a: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en-US" altLang="zh-CN" sz="1200" b="1">
                <a:ea typeface="宋体" charset="-122"/>
              </a:rPr>
              <a:t>Net fee &amp; commission income</a:t>
            </a:r>
            <a:endParaRPr lang="en-GB" altLang="zh-CN" sz="1200" b="1"/>
          </a:p>
        </p:txBody>
      </p:sp>
      <p:sp>
        <p:nvSpPr>
          <p:cNvPr id="538648" name="AutoShape 24"/>
          <p:cNvSpPr>
            <a:spLocks noChangeArrowheads="1"/>
          </p:cNvSpPr>
          <p:nvPr/>
        </p:nvSpPr>
        <p:spPr bwMode="auto">
          <a:xfrm>
            <a:off x="6015038" y="4868863"/>
            <a:ext cx="1512887" cy="1366837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/>
          <a:lstStyle/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pl-PL" altLang="zh-CN" b="1">
                <a:solidFill>
                  <a:srgbClr val="339966"/>
                </a:solidFill>
              </a:rPr>
              <a:t>   </a:t>
            </a:r>
            <a:r>
              <a:rPr lang="en-US" altLang="zh-CN" b="1">
                <a:solidFill>
                  <a:srgbClr val="339966"/>
                </a:solidFill>
                <a:ea typeface="宋体" charset="-122"/>
              </a:rPr>
              <a:t>  </a:t>
            </a:r>
            <a:r>
              <a:rPr lang="pl-PL" altLang="zh-CN" sz="2000" b="1">
                <a:solidFill>
                  <a:schemeClr val="folHlink"/>
                </a:solidFill>
              </a:rPr>
              <a:t>13%</a:t>
            </a: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pl-PL" altLang="zh-CN" sz="1000"/>
              <a:t>     </a:t>
            </a:r>
            <a:endParaRPr lang="en-US" altLang="zh-CN" sz="1000">
              <a:ea typeface="宋体" charset="-122"/>
            </a:endParaRP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endParaRPr lang="en-US" altLang="zh-CN" sz="1000">
              <a:ea typeface="宋体" charset="-122"/>
            </a:endParaRP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pl-PL" altLang="zh-CN" sz="1000"/>
              <a:t>(1Q10/1Q09)</a:t>
            </a: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en-US" altLang="zh-CN" sz="1200" b="1">
                <a:ea typeface="宋体" charset="-122"/>
              </a:rPr>
              <a:t>Expenses &amp; depreciation</a:t>
            </a: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endParaRPr lang="en-GB" altLang="zh-CN" sz="1200" b="1"/>
          </a:p>
        </p:txBody>
      </p:sp>
      <p:sp>
        <p:nvSpPr>
          <p:cNvPr id="538649" name="AutoShape 25"/>
          <p:cNvSpPr>
            <a:spLocks noChangeArrowheads="1"/>
          </p:cNvSpPr>
          <p:nvPr/>
        </p:nvSpPr>
        <p:spPr bwMode="auto">
          <a:xfrm rot="19196382">
            <a:off x="6230938" y="4941888"/>
            <a:ext cx="319087" cy="471487"/>
          </a:xfrm>
          <a:prstGeom prst="downArrow">
            <a:avLst>
              <a:gd name="adj1" fmla="val 36259"/>
              <a:gd name="adj2" fmla="val 61225"/>
            </a:avLst>
          </a:prstGeom>
          <a:solidFill>
            <a:schemeClr val="folHlink"/>
          </a:solidFill>
          <a:ln w="9525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anchor="ctr"/>
          <a:lstStyle/>
          <a:p>
            <a:endParaRPr lang="zh-CN" altLang="en-US"/>
          </a:p>
        </p:txBody>
      </p:sp>
      <p:sp>
        <p:nvSpPr>
          <p:cNvPr id="538650" name="AutoShape 26"/>
          <p:cNvSpPr>
            <a:spLocks noChangeArrowheads="1"/>
          </p:cNvSpPr>
          <p:nvPr/>
        </p:nvSpPr>
        <p:spPr bwMode="auto">
          <a:xfrm rot="13477479">
            <a:off x="2647950" y="4941888"/>
            <a:ext cx="319088" cy="471487"/>
          </a:xfrm>
          <a:prstGeom prst="downArrow">
            <a:avLst>
              <a:gd name="adj1" fmla="val 36259"/>
              <a:gd name="adj2" fmla="val 61225"/>
            </a:avLst>
          </a:prstGeom>
          <a:solidFill>
            <a:schemeClr val="folHlink"/>
          </a:solidFill>
          <a:ln w="9525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anchor="ctr"/>
          <a:lstStyle/>
          <a:p>
            <a:endParaRPr lang="zh-CN" altLang="en-US"/>
          </a:p>
        </p:txBody>
      </p:sp>
      <p:sp>
        <p:nvSpPr>
          <p:cNvPr id="538651" name="AutoShape 27"/>
          <p:cNvSpPr>
            <a:spLocks noChangeArrowheads="1"/>
          </p:cNvSpPr>
          <p:nvPr/>
        </p:nvSpPr>
        <p:spPr bwMode="auto">
          <a:xfrm rot="19800000">
            <a:off x="776288" y="4941888"/>
            <a:ext cx="319087" cy="471487"/>
          </a:xfrm>
          <a:prstGeom prst="downArrow">
            <a:avLst>
              <a:gd name="adj1" fmla="val 36259"/>
              <a:gd name="adj2" fmla="val 61225"/>
            </a:avLst>
          </a:prstGeom>
          <a:solidFill>
            <a:srgbClr val="DC241F"/>
          </a:solidFill>
          <a:ln w="9525" algn="ctr">
            <a:solidFill>
              <a:srgbClr val="DC241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anchor="ctr"/>
          <a:lstStyle/>
          <a:p>
            <a:endParaRPr lang="zh-CN" altLang="en-US"/>
          </a:p>
        </p:txBody>
      </p:sp>
      <p:sp>
        <p:nvSpPr>
          <p:cNvPr id="538652" name="AutoShape 28"/>
          <p:cNvSpPr>
            <a:spLocks noChangeArrowheads="1"/>
          </p:cNvSpPr>
          <p:nvPr/>
        </p:nvSpPr>
        <p:spPr bwMode="auto">
          <a:xfrm rot="13477479">
            <a:off x="4376738" y="4941888"/>
            <a:ext cx="319087" cy="471487"/>
          </a:xfrm>
          <a:prstGeom prst="downArrow">
            <a:avLst>
              <a:gd name="adj1" fmla="val 36259"/>
              <a:gd name="adj2" fmla="val 61225"/>
            </a:avLst>
          </a:prstGeom>
          <a:solidFill>
            <a:schemeClr val="folHlink"/>
          </a:solidFill>
          <a:ln w="9525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anchor="ctr"/>
          <a:lstStyle/>
          <a:p>
            <a:endParaRPr lang="zh-CN" altLang="en-US"/>
          </a:p>
        </p:txBody>
      </p:sp>
      <p:sp>
        <p:nvSpPr>
          <p:cNvPr id="538653" name="AutoShape 29"/>
          <p:cNvSpPr>
            <a:spLocks noChangeArrowheads="1"/>
          </p:cNvSpPr>
          <p:nvPr/>
        </p:nvSpPr>
        <p:spPr bwMode="auto">
          <a:xfrm rot="19196382">
            <a:off x="7905750" y="4941888"/>
            <a:ext cx="319088" cy="471487"/>
          </a:xfrm>
          <a:prstGeom prst="downArrow">
            <a:avLst>
              <a:gd name="adj1" fmla="val 36259"/>
              <a:gd name="adj2" fmla="val 61225"/>
            </a:avLst>
          </a:prstGeom>
          <a:solidFill>
            <a:schemeClr val="folHlink"/>
          </a:solidFill>
          <a:ln w="9525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2" name="Text Box 2"/>
          <p:cNvSpPr txBox="1">
            <a:spLocks noChangeArrowheads="1"/>
          </p:cNvSpPr>
          <p:nvPr/>
        </p:nvSpPr>
        <p:spPr bwMode="auto">
          <a:xfrm>
            <a:off x="336550" y="760413"/>
            <a:ext cx="65563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000">
                <a:solidFill>
                  <a:srgbClr val="808080"/>
                </a:solidFill>
              </a:rPr>
              <a:t>/PLN MM/</a:t>
            </a:r>
            <a:endParaRPr lang="en-US" altLang="zh-CN" sz="1000">
              <a:solidFill>
                <a:srgbClr val="808080"/>
              </a:solidFill>
              <a:ea typeface="宋体" charset="-122"/>
            </a:endParaRPr>
          </a:p>
        </p:txBody>
      </p:sp>
      <p:sp>
        <p:nvSpPr>
          <p:cNvPr id="542723" name="Rectangle 2"/>
          <p:cNvSpPr>
            <a:spLocks noChangeArrowheads="1"/>
          </p:cNvSpPr>
          <p:nvPr/>
        </p:nvSpPr>
        <p:spPr bwMode="auto">
          <a:xfrm>
            <a:off x="400050" y="17463"/>
            <a:ext cx="9210675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 sz="2400">
                <a:solidFill>
                  <a:schemeClr val="accent2"/>
                </a:solidFill>
                <a:latin typeface="Arial" charset="0"/>
              </a:defRPr>
            </a:lvl1pPr>
            <a:lvl2pPr>
              <a:defRPr sz="2400">
                <a:solidFill>
                  <a:schemeClr val="accent2"/>
                </a:solidFill>
                <a:latin typeface="Arial" charset="0"/>
              </a:defRPr>
            </a:lvl2pPr>
            <a:lvl3pPr>
              <a:defRPr sz="2400">
                <a:solidFill>
                  <a:schemeClr val="accent2"/>
                </a:solidFill>
                <a:latin typeface="Arial" charset="0"/>
              </a:defRPr>
            </a:lvl3pPr>
            <a:lvl4pPr>
              <a:defRPr sz="2400">
                <a:solidFill>
                  <a:schemeClr val="accent2"/>
                </a:solidFill>
                <a:latin typeface="Arial" charset="0"/>
              </a:defRPr>
            </a:lvl4pPr>
            <a:lvl5pPr>
              <a:defRPr sz="2400">
                <a:solidFill>
                  <a:schemeClr val="accent2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>
                <a:ea typeface="宋体" charset="-122"/>
              </a:rPr>
              <a:t>Net income </a:t>
            </a:r>
            <a:r>
              <a:rPr lang="pl-PL" altLang="zh-CN"/>
              <a:t>1Q </a:t>
            </a:r>
            <a:r>
              <a:rPr lang="en-US" altLang="zh-CN">
                <a:ea typeface="宋体" charset="-122"/>
              </a:rPr>
              <a:t>20</a:t>
            </a:r>
            <a:r>
              <a:rPr lang="pl-PL" altLang="zh-CN"/>
              <a:t>1</a:t>
            </a:r>
            <a:r>
              <a:rPr lang="en-US" altLang="zh-CN">
                <a:ea typeface="宋体" charset="-122"/>
              </a:rPr>
              <a:t>0 vs. </a:t>
            </a:r>
            <a:r>
              <a:rPr lang="pl-PL" altLang="zh-CN"/>
              <a:t>4Q </a:t>
            </a:r>
            <a:r>
              <a:rPr lang="en-US" altLang="zh-CN">
                <a:ea typeface="宋体" charset="-122"/>
              </a:rPr>
              <a:t>200</a:t>
            </a:r>
            <a:r>
              <a:rPr lang="pl-PL" altLang="zh-CN"/>
              <a:t>9</a:t>
            </a:r>
            <a:endParaRPr lang="en-US" altLang="zh-CN">
              <a:ea typeface="宋体" charset="-122"/>
            </a:endParaRPr>
          </a:p>
        </p:txBody>
      </p:sp>
      <p:pic>
        <p:nvPicPr>
          <p:cNvPr id="542735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00" y="785813"/>
            <a:ext cx="9705975" cy="381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2736" name="AutoShape 16"/>
          <p:cNvSpPr>
            <a:spLocks noChangeArrowheads="1"/>
          </p:cNvSpPr>
          <p:nvPr/>
        </p:nvSpPr>
        <p:spPr bwMode="auto">
          <a:xfrm>
            <a:off x="4186238" y="4868863"/>
            <a:ext cx="1511300" cy="136842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anchor="ctr"/>
          <a:lstStyle/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pl-PL" altLang="zh-CN" sz="1200" b="1">
                <a:solidFill>
                  <a:srgbClr val="DC241F"/>
                </a:solidFill>
              </a:rPr>
              <a:t>                 </a:t>
            </a:r>
            <a:r>
              <a:rPr lang="pl-PL" altLang="zh-CN" sz="2000" b="1">
                <a:solidFill>
                  <a:srgbClr val="DC241F"/>
                </a:solidFill>
              </a:rPr>
              <a:t>23 </a:t>
            </a:r>
            <a:r>
              <a:rPr lang="pl-PL" altLang="zh-CN" sz="1600" b="1">
                <a:solidFill>
                  <a:srgbClr val="DC241F"/>
                </a:solidFill>
              </a:rPr>
              <a:t>MM</a:t>
            </a:r>
            <a:r>
              <a:rPr lang="en-US" altLang="zh-CN" b="1">
                <a:solidFill>
                  <a:srgbClr val="00CC00"/>
                </a:solidFill>
                <a:ea typeface="宋体" charset="-122"/>
              </a:rPr>
              <a:t> </a:t>
            </a:r>
            <a:endParaRPr lang="en-US" altLang="zh-CN" b="1">
              <a:solidFill>
                <a:schemeClr val="folHlink"/>
              </a:solidFill>
              <a:ea typeface="宋体" charset="-122"/>
            </a:endParaRP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endParaRPr lang="en-US" altLang="zh-CN" sz="1000">
              <a:ea typeface="宋体" charset="-122"/>
            </a:endParaRP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endParaRPr lang="pl-PL" altLang="zh-CN" sz="1000"/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pl-PL" altLang="zh-CN" sz="1000"/>
              <a:t>(1Q10/4Q09)</a:t>
            </a:r>
          </a:p>
          <a:p>
            <a:pPr algn="ctr"/>
            <a:r>
              <a:rPr lang="en-US" altLang="zh-CN" sz="1200" b="1">
                <a:ea typeface="宋体" charset="-122"/>
              </a:rPr>
              <a:t>Treasury</a:t>
            </a:r>
            <a:endParaRPr lang="en-GB" altLang="zh-CN" sz="1200" b="1"/>
          </a:p>
        </p:txBody>
      </p:sp>
      <p:sp>
        <p:nvSpPr>
          <p:cNvPr id="542737" name="AutoShape 17"/>
          <p:cNvSpPr>
            <a:spLocks noChangeArrowheads="1"/>
          </p:cNvSpPr>
          <p:nvPr/>
        </p:nvSpPr>
        <p:spPr bwMode="auto">
          <a:xfrm>
            <a:off x="7813675" y="4868863"/>
            <a:ext cx="1511300" cy="13668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rgbClr val="3333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/>
          <a:lstStyle/>
          <a:p>
            <a:pPr eaLnBrk="1" hangingPunct="1">
              <a:buClr>
                <a:schemeClr val="accent1"/>
              </a:buClr>
              <a:buFont typeface="Arial" charset="0"/>
              <a:buNone/>
            </a:pPr>
            <a:r>
              <a:rPr lang="pl-PL" altLang="zh-CN" b="1">
                <a:solidFill>
                  <a:srgbClr val="339966"/>
                </a:solidFill>
              </a:rPr>
              <a:t>      </a:t>
            </a:r>
            <a:r>
              <a:rPr lang="pl-PL" altLang="zh-CN" sz="2000" b="1">
                <a:solidFill>
                  <a:srgbClr val="00A8EB"/>
                </a:solidFill>
              </a:rPr>
              <a:t>80 </a:t>
            </a:r>
            <a:r>
              <a:rPr lang="pl-PL" altLang="zh-CN" sz="1600" b="1">
                <a:solidFill>
                  <a:srgbClr val="00A8EB"/>
                </a:solidFill>
              </a:rPr>
              <a:t>MM</a:t>
            </a:r>
            <a:endParaRPr lang="pl-PL" altLang="zh-CN" sz="1600">
              <a:solidFill>
                <a:srgbClr val="00A8EB"/>
              </a:solidFill>
            </a:endParaRP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endParaRPr lang="en-US" altLang="zh-CN" sz="1000">
              <a:solidFill>
                <a:srgbClr val="00A8EB"/>
              </a:solidFill>
              <a:ea typeface="宋体" charset="-122"/>
            </a:endParaRP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endParaRPr lang="en-US" altLang="zh-CN" sz="1000">
              <a:ea typeface="宋体" charset="-122"/>
            </a:endParaRP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pl-PL" altLang="zh-CN" sz="1000"/>
              <a:t>(1Q10/4Q09)</a:t>
            </a: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en-US" altLang="zh-CN" sz="1200" b="1">
                <a:ea typeface="宋体" charset="-122"/>
              </a:rPr>
              <a:t>Net impairment losses</a:t>
            </a:r>
            <a:endParaRPr lang="en-GB" altLang="zh-CN" sz="1200" b="1"/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endParaRPr lang="en-GB" altLang="zh-CN" sz="1200" b="1"/>
          </a:p>
        </p:txBody>
      </p:sp>
      <p:sp>
        <p:nvSpPr>
          <p:cNvPr id="542738" name="AutoShape 18"/>
          <p:cNvSpPr>
            <a:spLocks noChangeArrowheads="1"/>
          </p:cNvSpPr>
          <p:nvPr/>
        </p:nvSpPr>
        <p:spPr bwMode="auto">
          <a:xfrm>
            <a:off x="560388" y="4859338"/>
            <a:ext cx="1439862" cy="13668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/>
          <a:lstStyle/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pl-PL" altLang="zh-CN" b="1">
                <a:solidFill>
                  <a:srgbClr val="339966"/>
                </a:solidFill>
              </a:rPr>
              <a:t>    </a:t>
            </a:r>
            <a:r>
              <a:rPr lang="en-US" altLang="zh-CN" b="1">
                <a:solidFill>
                  <a:srgbClr val="339966"/>
                </a:solidFill>
                <a:ea typeface="宋体" charset="-122"/>
              </a:rPr>
              <a:t>  </a:t>
            </a:r>
            <a:r>
              <a:rPr lang="pl-PL" altLang="zh-CN" sz="2000" b="1">
                <a:solidFill>
                  <a:schemeClr val="folHlink"/>
                </a:solidFill>
              </a:rPr>
              <a:t>5%</a:t>
            </a: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endParaRPr lang="pl-PL" altLang="zh-CN" sz="1000"/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endParaRPr lang="en-US" altLang="zh-CN" sz="1000">
              <a:ea typeface="宋体" charset="-122"/>
            </a:endParaRP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pl-PL" altLang="zh-CN" sz="1000"/>
              <a:t>(1Q10/4Q09)</a:t>
            </a: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en-US" altLang="zh-CN" sz="1200" b="1">
                <a:ea typeface="宋体" charset="-122"/>
              </a:rPr>
              <a:t>Net interest income</a:t>
            </a:r>
          </a:p>
        </p:txBody>
      </p:sp>
      <p:sp>
        <p:nvSpPr>
          <p:cNvPr id="542739" name="AutoShape 19"/>
          <p:cNvSpPr>
            <a:spLocks noChangeArrowheads="1"/>
          </p:cNvSpPr>
          <p:nvPr/>
        </p:nvSpPr>
        <p:spPr bwMode="auto">
          <a:xfrm>
            <a:off x="2354263" y="4876800"/>
            <a:ext cx="1497012" cy="13668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/>
          <a:lstStyle/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pl-PL" altLang="zh-CN" b="1"/>
              <a:t>    </a:t>
            </a:r>
            <a:r>
              <a:rPr lang="en-US" altLang="zh-CN" b="1">
                <a:ea typeface="宋体" charset="-122"/>
              </a:rPr>
              <a:t>  </a:t>
            </a:r>
            <a:r>
              <a:rPr lang="pl-PL" altLang="zh-CN" sz="2000" b="1">
                <a:solidFill>
                  <a:srgbClr val="DC241F"/>
                </a:solidFill>
              </a:rPr>
              <a:t>1%</a:t>
            </a: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pl-PL" altLang="zh-CN" sz="1000"/>
              <a:t>     </a:t>
            </a:r>
            <a:endParaRPr lang="en-US" altLang="zh-CN" sz="1000">
              <a:ea typeface="宋体" charset="-122"/>
            </a:endParaRP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pl-PL" altLang="zh-CN" sz="1000"/>
              <a:t>(1Q10/4Q09)</a:t>
            </a: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en-US" altLang="zh-CN" sz="1200" b="1">
                <a:ea typeface="宋体" charset="-122"/>
              </a:rPr>
              <a:t>Net fee &amp; commission income</a:t>
            </a:r>
            <a:endParaRPr lang="en-GB" altLang="zh-CN" sz="1200" b="1"/>
          </a:p>
        </p:txBody>
      </p:sp>
      <p:sp>
        <p:nvSpPr>
          <p:cNvPr id="542740" name="AutoShape 20"/>
          <p:cNvSpPr>
            <a:spLocks noChangeArrowheads="1"/>
          </p:cNvSpPr>
          <p:nvPr/>
        </p:nvSpPr>
        <p:spPr bwMode="auto">
          <a:xfrm>
            <a:off x="6015038" y="4868863"/>
            <a:ext cx="1512887" cy="1366837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/>
          <a:lstStyle/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pl-PL" altLang="zh-CN" b="1">
                <a:solidFill>
                  <a:srgbClr val="339966"/>
                </a:solidFill>
              </a:rPr>
              <a:t>   </a:t>
            </a:r>
            <a:r>
              <a:rPr lang="en-US" altLang="zh-CN" b="1">
                <a:solidFill>
                  <a:srgbClr val="339966"/>
                </a:solidFill>
                <a:ea typeface="宋体" charset="-122"/>
              </a:rPr>
              <a:t>  </a:t>
            </a:r>
            <a:r>
              <a:rPr lang="pl-PL" altLang="zh-CN" sz="2000" b="1">
                <a:solidFill>
                  <a:schemeClr val="folHlink"/>
                </a:solidFill>
              </a:rPr>
              <a:t>1 </a:t>
            </a:r>
            <a:r>
              <a:rPr lang="pl-PL" altLang="zh-CN" sz="1600" b="1">
                <a:solidFill>
                  <a:schemeClr val="folHlink"/>
                </a:solidFill>
              </a:rPr>
              <a:t>MM</a:t>
            </a: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pl-PL" altLang="zh-CN" sz="1000"/>
              <a:t>     </a:t>
            </a:r>
            <a:endParaRPr lang="en-US" altLang="zh-CN" sz="1000">
              <a:ea typeface="宋体" charset="-122"/>
            </a:endParaRP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endParaRPr lang="en-US" altLang="zh-CN" sz="1000">
              <a:ea typeface="宋体" charset="-122"/>
            </a:endParaRP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pl-PL" altLang="zh-CN" sz="1000"/>
              <a:t>(1Q10/4Q09)</a:t>
            </a:r>
          </a:p>
          <a:p>
            <a:pPr algn="ctr" eaLnBrk="1" hangingPunct="1">
              <a:buClr>
                <a:schemeClr val="accent1"/>
              </a:buClr>
              <a:buFont typeface="Arial" charset="0"/>
              <a:buNone/>
            </a:pPr>
            <a:r>
              <a:rPr lang="en-US" altLang="zh-CN" sz="1200" b="1">
                <a:ea typeface="宋体" charset="-122"/>
              </a:rPr>
              <a:t>Expenses &amp; depreciation</a:t>
            </a:r>
          </a:p>
        </p:txBody>
      </p:sp>
      <p:sp>
        <p:nvSpPr>
          <p:cNvPr id="542741" name="AutoShape 21"/>
          <p:cNvSpPr>
            <a:spLocks noChangeArrowheads="1"/>
          </p:cNvSpPr>
          <p:nvPr/>
        </p:nvSpPr>
        <p:spPr bwMode="auto">
          <a:xfrm rot="19196382">
            <a:off x="6230938" y="4941888"/>
            <a:ext cx="319087" cy="471487"/>
          </a:xfrm>
          <a:prstGeom prst="downArrow">
            <a:avLst>
              <a:gd name="adj1" fmla="val 36259"/>
              <a:gd name="adj2" fmla="val 61225"/>
            </a:avLst>
          </a:prstGeom>
          <a:solidFill>
            <a:schemeClr val="folHlink"/>
          </a:solidFill>
          <a:ln w="9525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anchor="ctr"/>
          <a:lstStyle/>
          <a:p>
            <a:endParaRPr lang="zh-CN" altLang="en-US"/>
          </a:p>
        </p:txBody>
      </p:sp>
      <p:sp>
        <p:nvSpPr>
          <p:cNvPr id="542742" name="AutoShape 22"/>
          <p:cNvSpPr>
            <a:spLocks noChangeArrowheads="1"/>
          </p:cNvSpPr>
          <p:nvPr/>
        </p:nvSpPr>
        <p:spPr bwMode="auto">
          <a:xfrm rot="13477479">
            <a:off x="773113" y="4932363"/>
            <a:ext cx="319087" cy="471487"/>
          </a:xfrm>
          <a:prstGeom prst="downArrow">
            <a:avLst>
              <a:gd name="adj1" fmla="val 36259"/>
              <a:gd name="adj2" fmla="val 61225"/>
            </a:avLst>
          </a:prstGeom>
          <a:solidFill>
            <a:schemeClr val="folHlink"/>
          </a:solidFill>
          <a:ln w="9525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anchor="ctr"/>
          <a:lstStyle/>
          <a:p>
            <a:endParaRPr lang="zh-CN" altLang="en-US"/>
          </a:p>
        </p:txBody>
      </p:sp>
      <p:sp>
        <p:nvSpPr>
          <p:cNvPr id="542743" name="AutoShape 23"/>
          <p:cNvSpPr>
            <a:spLocks noChangeArrowheads="1"/>
          </p:cNvSpPr>
          <p:nvPr/>
        </p:nvSpPr>
        <p:spPr bwMode="auto">
          <a:xfrm rot="19800000">
            <a:off x="2647950" y="4941888"/>
            <a:ext cx="319088" cy="471487"/>
          </a:xfrm>
          <a:prstGeom prst="downArrow">
            <a:avLst>
              <a:gd name="adj1" fmla="val 36259"/>
              <a:gd name="adj2" fmla="val 61225"/>
            </a:avLst>
          </a:prstGeom>
          <a:solidFill>
            <a:srgbClr val="DC241F"/>
          </a:solidFill>
          <a:ln w="9525" algn="ctr">
            <a:solidFill>
              <a:srgbClr val="DC241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anchor="ctr"/>
          <a:lstStyle/>
          <a:p>
            <a:endParaRPr lang="zh-CN" altLang="en-US"/>
          </a:p>
        </p:txBody>
      </p:sp>
      <p:sp>
        <p:nvSpPr>
          <p:cNvPr id="542744" name="AutoShape 24"/>
          <p:cNvSpPr>
            <a:spLocks noChangeArrowheads="1"/>
          </p:cNvSpPr>
          <p:nvPr/>
        </p:nvSpPr>
        <p:spPr bwMode="auto">
          <a:xfrm rot="19800000">
            <a:off x="4376738" y="4941888"/>
            <a:ext cx="319087" cy="471487"/>
          </a:xfrm>
          <a:prstGeom prst="downArrow">
            <a:avLst>
              <a:gd name="adj1" fmla="val 36259"/>
              <a:gd name="adj2" fmla="val 61225"/>
            </a:avLst>
          </a:prstGeom>
          <a:solidFill>
            <a:srgbClr val="DC241F"/>
          </a:solidFill>
          <a:ln w="9525" algn="ctr">
            <a:solidFill>
              <a:srgbClr val="DC241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anchor="ctr"/>
          <a:lstStyle/>
          <a:p>
            <a:endParaRPr lang="zh-CN" altLang="en-US"/>
          </a:p>
        </p:txBody>
      </p:sp>
      <p:sp>
        <p:nvSpPr>
          <p:cNvPr id="542745" name="AutoShape 25"/>
          <p:cNvSpPr>
            <a:spLocks noChangeArrowheads="1"/>
          </p:cNvSpPr>
          <p:nvPr/>
        </p:nvSpPr>
        <p:spPr bwMode="auto">
          <a:xfrm rot="19196382">
            <a:off x="7977188" y="4941888"/>
            <a:ext cx="319087" cy="471487"/>
          </a:xfrm>
          <a:prstGeom prst="downArrow">
            <a:avLst>
              <a:gd name="adj1" fmla="val 36259"/>
              <a:gd name="adj2" fmla="val 61225"/>
            </a:avLst>
          </a:prstGeom>
          <a:solidFill>
            <a:schemeClr val="folHlink"/>
          </a:solidFill>
          <a:ln w="9525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AutoShape 2"/>
          <p:cNvSpPr>
            <a:spLocks noChangeArrowheads="1"/>
          </p:cNvSpPr>
          <p:nvPr/>
        </p:nvSpPr>
        <p:spPr bwMode="auto">
          <a:xfrm>
            <a:off x="415925" y="1076325"/>
            <a:ext cx="9145588" cy="5127625"/>
          </a:xfrm>
          <a:prstGeom prst="roundRect">
            <a:avLst>
              <a:gd name="adj" fmla="val 8514"/>
            </a:avLst>
          </a:prstGeom>
          <a:noFill/>
          <a:ln w="9525" algn="ctr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anchor="ctr"/>
          <a:lstStyle/>
          <a:p>
            <a:endParaRPr lang="zh-CN" altLang="en-US"/>
          </a:p>
        </p:txBody>
      </p:sp>
      <p:sp>
        <p:nvSpPr>
          <p:cNvPr id="522243" name="AutoShape 3"/>
          <p:cNvSpPr>
            <a:spLocks noChangeArrowheads="1"/>
          </p:cNvSpPr>
          <p:nvPr/>
        </p:nvSpPr>
        <p:spPr bwMode="auto">
          <a:xfrm>
            <a:off x="531813" y="1069975"/>
            <a:ext cx="8890000" cy="43338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algn="ctr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anchor="ctr"/>
          <a:lstStyle/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1800" b="1">
                <a:solidFill>
                  <a:schemeClr val="bg1"/>
                </a:solidFill>
                <a:ea typeface="宋体" charset="-122"/>
              </a:rPr>
              <a:t>Net interest income and net interest margin</a:t>
            </a:r>
          </a:p>
        </p:txBody>
      </p:sp>
      <p:grpSp>
        <p:nvGrpSpPr>
          <p:cNvPr id="522244" name="Group 4"/>
          <p:cNvGrpSpPr>
            <a:grpSpLocks/>
          </p:cNvGrpSpPr>
          <p:nvPr/>
        </p:nvGrpSpPr>
        <p:grpSpPr bwMode="auto">
          <a:xfrm>
            <a:off x="6811963" y="1657350"/>
            <a:ext cx="2579687" cy="1368425"/>
            <a:chOff x="1260" y="1207"/>
            <a:chExt cx="1089" cy="862"/>
          </a:xfrm>
        </p:grpSpPr>
        <p:sp>
          <p:nvSpPr>
            <p:cNvPr id="522245" name="AutoShape 5"/>
            <p:cNvSpPr>
              <a:spLocks noChangeArrowheads="1"/>
            </p:cNvSpPr>
            <p:nvPr/>
          </p:nvSpPr>
          <p:spPr bwMode="auto">
            <a:xfrm>
              <a:off x="1260" y="1207"/>
              <a:ext cx="1089" cy="862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/>
            <a:lstStyle/>
            <a:p>
              <a:pPr algn="ctr" eaLnBrk="1" hangingPunct="1">
                <a:buClr>
                  <a:schemeClr val="accent1"/>
                </a:buClr>
                <a:buFont typeface="Arial" charset="0"/>
                <a:buNone/>
              </a:pPr>
              <a:r>
                <a:rPr lang="en-US" altLang="zh-CN" b="1">
                  <a:solidFill>
                    <a:srgbClr val="339966"/>
                  </a:solidFill>
                  <a:ea typeface="宋体" charset="-122"/>
                </a:rPr>
                <a:t>    </a:t>
              </a:r>
              <a:r>
                <a:rPr lang="pl-PL" altLang="zh-CN" b="1">
                  <a:solidFill>
                    <a:srgbClr val="00A8EB"/>
                  </a:solidFill>
                </a:rPr>
                <a:t>4</a:t>
              </a:r>
              <a:r>
                <a:rPr lang="en-US" altLang="zh-CN" b="1">
                  <a:solidFill>
                    <a:srgbClr val="00A8EB"/>
                  </a:solidFill>
                  <a:ea typeface="宋体" charset="-122"/>
                </a:rPr>
                <a:t>%</a:t>
              </a:r>
            </a:p>
            <a:p>
              <a:pPr algn="ctr" eaLnBrk="1" hangingPunct="1">
                <a:lnSpc>
                  <a:spcPct val="140000"/>
                </a:lnSpc>
                <a:spcAft>
                  <a:spcPct val="20000"/>
                </a:spcAft>
                <a:buClr>
                  <a:schemeClr val="accent1"/>
                </a:buClr>
                <a:buFont typeface="Arial" charset="0"/>
                <a:buNone/>
              </a:pPr>
              <a:r>
                <a:rPr lang="en-US" altLang="zh-CN" sz="1000">
                  <a:solidFill>
                    <a:schemeClr val="hlink"/>
                  </a:solidFill>
                  <a:ea typeface="宋体" charset="-122"/>
                </a:rPr>
                <a:t>     </a:t>
              </a:r>
              <a:r>
                <a:rPr lang="en-US" altLang="zh-CN" sz="1000">
                  <a:ea typeface="宋体" charset="-122"/>
                </a:rPr>
                <a:t>(</a:t>
              </a:r>
              <a:r>
                <a:rPr lang="pl-PL" altLang="zh-CN" sz="1000"/>
                <a:t>1Q10/4Q09</a:t>
              </a:r>
              <a:r>
                <a:rPr lang="en-US" altLang="zh-CN" sz="1000">
                  <a:ea typeface="宋体" charset="-122"/>
                </a:rPr>
                <a:t>)</a:t>
              </a:r>
            </a:p>
            <a:p>
              <a:pPr algn="ctr" eaLnBrk="1" hangingPunct="1">
                <a:spcAft>
                  <a:spcPct val="20000"/>
                </a:spcAft>
                <a:buClr>
                  <a:schemeClr val="accent1"/>
                </a:buClr>
                <a:buFont typeface="Arial" charset="0"/>
                <a:buNone/>
              </a:pPr>
              <a:r>
                <a:rPr lang="en-US" altLang="zh-CN" sz="1400" b="1">
                  <a:ea typeface="宋体" charset="-122"/>
                </a:rPr>
                <a:t>Deposits cost  – non-financial sector</a:t>
              </a:r>
            </a:p>
            <a:p>
              <a:pPr algn="ctr" eaLnBrk="1" hangingPunct="1">
                <a:spcAft>
                  <a:spcPct val="20000"/>
                </a:spcAft>
                <a:buClr>
                  <a:schemeClr val="accent1"/>
                </a:buClr>
                <a:buFont typeface="Arial" charset="0"/>
                <a:buNone/>
              </a:pPr>
              <a:endParaRPr lang="en-US" altLang="zh-CN" sz="1400" b="1">
                <a:ea typeface="宋体" charset="-122"/>
              </a:endParaRPr>
            </a:p>
          </p:txBody>
        </p:sp>
        <p:sp>
          <p:nvSpPr>
            <p:cNvPr id="522246" name="AutoShape 6"/>
            <p:cNvSpPr>
              <a:spLocks noChangeArrowheads="1"/>
            </p:cNvSpPr>
            <p:nvPr/>
          </p:nvSpPr>
          <p:spPr bwMode="auto">
            <a:xfrm rot="12350045">
              <a:off x="1351" y="1228"/>
              <a:ext cx="210" cy="297"/>
            </a:xfrm>
            <a:prstGeom prst="downArrow">
              <a:avLst>
                <a:gd name="adj1" fmla="val 36259"/>
                <a:gd name="adj2" fmla="val 58601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anchor="ctr"/>
            <a:lstStyle/>
            <a:p>
              <a:endParaRPr lang="zh-CN" altLang="en-US"/>
            </a:p>
          </p:txBody>
        </p:sp>
      </p:grpSp>
      <p:sp>
        <p:nvSpPr>
          <p:cNvPr id="522247" name="Rectangle 7"/>
          <p:cNvSpPr>
            <a:spLocks noChangeArrowheads="1"/>
          </p:cNvSpPr>
          <p:nvPr/>
        </p:nvSpPr>
        <p:spPr bwMode="auto">
          <a:xfrm>
            <a:off x="276225" y="190500"/>
            <a:ext cx="9729788" cy="65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FA54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2400">
                <a:solidFill>
                  <a:schemeClr val="accent2"/>
                </a:solidFill>
                <a:latin typeface="Arial" charset="0"/>
              </a:defRPr>
            </a:lvl1pPr>
            <a:lvl2pPr>
              <a:defRPr sz="2400">
                <a:solidFill>
                  <a:schemeClr val="accent2"/>
                </a:solidFill>
                <a:latin typeface="Arial" charset="0"/>
              </a:defRPr>
            </a:lvl2pPr>
            <a:lvl3pPr>
              <a:defRPr sz="2400">
                <a:solidFill>
                  <a:schemeClr val="accent2"/>
                </a:solidFill>
                <a:latin typeface="Arial" charset="0"/>
              </a:defRPr>
            </a:lvl3pPr>
            <a:lvl4pPr>
              <a:defRPr sz="2400">
                <a:solidFill>
                  <a:schemeClr val="accent2"/>
                </a:solidFill>
                <a:latin typeface="Arial" charset="0"/>
              </a:defRPr>
            </a:lvl4pPr>
            <a:lvl5pPr>
              <a:defRPr sz="2400">
                <a:solidFill>
                  <a:schemeClr val="accent2"/>
                </a:solidFill>
                <a:latin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Arial" charset="0"/>
              </a:defRPr>
            </a:lvl9pPr>
          </a:lstStyle>
          <a:p>
            <a:r>
              <a:rPr lang="en-US" altLang="zh-CN">
                <a:ea typeface="宋体" charset="-122"/>
              </a:rPr>
              <a:t>Increasing interest margin</a:t>
            </a:r>
          </a:p>
        </p:txBody>
      </p:sp>
      <p:sp>
        <p:nvSpPr>
          <p:cNvPr id="522248" name="Text Box 8"/>
          <p:cNvSpPr txBox="1">
            <a:spLocks noChangeArrowheads="1"/>
          </p:cNvSpPr>
          <p:nvPr/>
        </p:nvSpPr>
        <p:spPr bwMode="auto">
          <a:xfrm>
            <a:off x="1947863" y="3325813"/>
            <a:ext cx="60007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900">
                <a:solidFill>
                  <a:schemeClr val="tx1"/>
                </a:solidFill>
                <a:ea typeface="宋体" charset="-122"/>
              </a:rPr>
              <a:t>/</a:t>
            </a:r>
            <a:r>
              <a:rPr lang="pl-PL" altLang="zh-CN" sz="900">
                <a:solidFill>
                  <a:schemeClr val="tx1"/>
                </a:solidFill>
              </a:rPr>
              <a:t>PLN MM</a:t>
            </a:r>
            <a:r>
              <a:rPr lang="en-US" altLang="zh-CN" sz="900">
                <a:solidFill>
                  <a:schemeClr val="tx1"/>
                </a:solidFill>
                <a:ea typeface="宋体" charset="-122"/>
              </a:rPr>
              <a:t>/</a:t>
            </a:r>
          </a:p>
        </p:txBody>
      </p:sp>
      <p:sp>
        <p:nvSpPr>
          <p:cNvPr id="522249" name="AutoShape 9"/>
          <p:cNvSpPr>
            <a:spLocks noChangeArrowheads="1"/>
          </p:cNvSpPr>
          <p:nvPr/>
        </p:nvSpPr>
        <p:spPr bwMode="auto">
          <a:xfrm rot="19196382">
            <a:off x="7258050" y="1773238"/>
            <a:ext cx="319088" cy="471487"/>
          </a:xfrm>
          <a:prstGeom prst="downArrow">
            <a:avLst>
              <a:gd name="adj1" fmla="val 36259"/>
              <a:gd name="adj2" fmla="val 61225"/>
            </a:avLst>
          </a:prstGeom>
          <a:solidFill>
            <a:schemeClr val="folHlink"/>
          </a:solidFill>
          <a:ln w="9525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anchor="ctr"/>
          <a:lstStyle/>
          <a:p>
            <a:endParaRPr lang="zh-CN" altLang="en-US"/>
          </a:p>
        </p:txBody>
      </p:sp>
      <p:grpSp>
        <p:nvGrpSpPr>
          <p:cNvPr id="522250" name="Group 10"/>
          <p:cNvGrpSpPr>
            <a:grpSpLocks/>
          </p:cNvGrpSpPr>
          <p:nvPr/>
        </p:nvGrpSpPr>
        <p:grpSpPr bwMode="auto">
          <a:xfrm>
            <a:off x="3944938" y="1657350"/>
            <a:ext cx="2520950" cy="1368425"/>
            <a:chOff x="1260" y="1207"/>
            <a:chExt cx="1089" cy="862"/>
          </a:xfrm>
        </p:grpSpPr>
        <p:sp>
          <p:nvSpPr>
            <p:cNvPr id="522251" name="AutoShape 11"/>
            <p:cNvSpPr>
              <a:spLocks noChangeArrowheads="1"/>
            </p:cNvSpPr>
            <p:nvPr/>
          </p:nvSpPr>
          <p:spPr bwMode="auto">
            <a:xfrm>
              <a:off x="1260" y="1207"/>
              <a:ext cx="1089" cy="862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/>
            <a:lstStyle/>
            <a:p>
              <a:pPr algn="ctr" eaLnBrk="1" hangingPunct="1">
                <a:buClr>
                  <a:schemeClr val="accent1"/>
                </a:buClr>
                <a:buFont typeface="Arial" charset="0"/>
                <a:buNone/>
              </a:pPr>
              <a:r>
                <a:rPr lang="en-US" altLang="zh-CN" b="1">
                  <a:solidFill>
                    <a:srgbClr val="339966"/>
                  </a:solidFill>
                  <a:ea typeface="宋体" charset="-122"/>
                </a:rPr>
                <a:t>    </a:t>
              </a:r>
              <a:r>
                <a:rPr lang="pl-PL" altLang="zh-CN" b="1">
                  <a:solidFill>
                    <a:schemeClr val="folHlink"/>
                  </a:solidFill>
                </a:rPr>
                <a:t>7</a:t>
              </a:r>
              <a:r>
                <a:rPr lang="en-US" altLang="zh-CN" b="1">
                  <a:solidFill>
                    <a:schemeClr val="folHlink"/>
                  </a:solidFill>
                  <a:ea typeface="宋体" charset="-122"/>
                </a:rPr>
                <a:t>%</a:t>
              </a:r>
            </a:p>
            <a:p>
              <a:pPr algn="ctr" eaLnBrk="1" hangingPunct="1">
                <a:lnSpc>
                  <a:spcPct val="140000"/>
                </a:lnSpc>
                <a:spcAft>
                  <a:spcPct val="20000"/>
                </a:spcAft>
                <a:buClr>
                  <a:schemeClr val="accent1"/>
                </a:buClr>
                <a:buFont typeface="Arial" charset="0"/>
                <a:buNone/>
              </a:pPr>
              <a:r>
                <a:rPr lang="en-US" altLang="zh-CN" sz="1000">
                  <a:solidFill>
                    <a:schemeClr val="hlink"/>
                  </a:solidFill>
                  <a:ea typeface="宋体" charset="-122"/>
                </a:rPr>
                <a:t>     </a:t>
              </a:r>
              <a:r>
                <a:rPr lang="en-US" altLang="zh-CN" sz="1000">
                  <a:ea typeface="宋体" charset="-122"/>
                </a:rPr>
                <a:t>(</a:t>
              </a:r>
              <a:r>
                <a:rPr lang="pl-PL" altLang="zh-CN" sz="1000"/>
                <a:t>1Q10/4Q09</a:t>
              </a:r>
              <a:r>
                <a:rPr lang="en-US" altLang="zh-CN" sz="1000">
                  <a:ea typeface="宋体" charset="-122"/>
                </a:rPr>
                <a:t>)</a:t>
              </a:r>
            </a:p>
            <a:p>
              <a:pPr algn="ctr" eaLnBrk="1" hangingPunct="1">
                <a:spcAft>
                  <a:spcPct val="20000"/>
                </a:spcAft>
                <a:buClr>
                  <a:schemeClr val="accent1"/>
                </a:buClr>
                <a:buFont typeface="Arial" charset="0"/>
                <a:buNone/>
              </a:pPr>
              <a:r>
                <a:rPr lang="en-US" altLang="zh-CN" sz="1400" b="1">
                  <a:ea typeface="宋体" charset="-122"/>
                </a:rPr>
                <a:t>Debt securities portfolio income</a:t>
              </a:r>
            </a:p>
          </p:txBody>
        </p:sp>
        <p:sp>
          <p:nvSpPr>
            <p:cNvPr id="522252" name="AutoShape 12"/>
            <p:cNvSpPr>
              <a:spLocks noChangeArrowheads="1"/>
            </p:cNvSpPr>
            <p:nvPr/>
          </p:nvSpPr>
          <p:spPr bwMode="auto">
            <a:xfrm rot="12350045">
              <a:off x="1351" y="1228"/>
              <a:ext cx="210" cy="297"/>
            </a:xfrm>
            <a:prstGeom prst="downArrow">
              <a:avLst>
                <a:gd name="adj1" fmla="val 36259"/>
                <a:gd name="adj2" fmla="val 58601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anchor="ctr"/>
            <a:lstStyle/>
            <a:p>
              <a:endParaRPr lang="zh-CN" altLang="en-US"/>
            </a:p>
          </p:txBody>
        </p:sp>
      </p:grpSp>
      <p:sp>
        <p:nvSpPr>
          <p:cNvPr id="522253" name="AutoShape 13"/>
          <p:cNvSpPr>
            <a:spLocks noChangeArrowheads="1"/>
          </p:cNvSpPr>
          <p:nvPr/>
        </p:nvSpPr>
        <p:spPr bwMode="auto">
          <a:xfrm rot="13477479">
            <a:off x="4448175" y="1700213"/>
            <a:ext cx="268288" cy="471487"/>
          </a:xfrm>
          <a:prstGeom prst="downArrow">
            <a:avLst>
              <a:gd name="adj1" fmla="val 36259"/>
              <a:gd name="adj2" fmla="val 72818"/>
            </a:avLst>
          </a:prstGeom>
          <a:solidFill>
            <a:schemeClr val="folHlink"/>
          </a:solidFill>
          <a:ln w="9525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anchor="ctr"/>
          <a:lstStyle/>
          <a:p>
            <a:endParaRPr lang="zh-CN" altLang="en-US"/>
          </a:p>
        </p:txBody>
      </p:sp>
      <p:grpSp>
        <p:nvGrpSpPr>
          <p:cNvPr id="522256" name="Group 16"/>
          <p:cNvGrpSpPr>
            <a:grpSpLocks/>
          </p:cNvGrpSpPr>
          <p:nvPr/>
        </p:nvGrpSpPr>
        <p:grpSpPr bwMode="auto">
          <a:xfrm>
            <a:off x="893763" y="1657350"/>
            <a:ext cx="2592387" cy="1339850"/>
            <a:chOff x="1260" y="1207"/>
            <a:chExt cx="1089" cy="862"/>
          </a:xfrm>
        </p:grpSpPr>
        <p:sp>
          <p:nvSpPr>
            <p:cNvPr id="522257" name="AutoShape 17"/>
            <p:cNvSpPr>
              <a:spLocks noChangeArrowheads="1"/>
            </p:cNvSpPr>
            <p:nvPr/>
          </p:nvSpPr>
          <p:spPr bwMode="auto">
            <a:xfrm>
              <a:off x="1260" y="1207"/>
              <a:ext cx="1089" cy="862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/>
            <a:lstStyle/>
            <a:p>
              <a:pPr algn="ctr" eaLnBrk="1" hangingPunct="1">
                <a:buClr>
                  <a:schemeClr val="accent1"/>
                </a:buClr>
                <a:buFont typeface="Arial" charset="0"/>
                <a:buNone/>
              </a:pPr>
              <a:r>
                <a:rPr lang="en-US" altLang="zh-CN" b="1">
                  <a:solidFill>
                    <a:srgbClr val="339966"/>
                  </a:solidFill>
                  <a:ea typeface="宋体" charset="-122"/>
                </a:rPr>
                <a:t>    </a:t>
              </a:r>
              <a:r>
                <a:rPr lang="pl-PL" altLang="zh-CN" b="1">
                  <a:solidFill>
                    <a:srgbClr val="DC241F"/>
                  </a:solidFill>
                </a:rPr>
                <a:t>15</a:t>
              </a:r>
              <a:r>
                <a:rPr lang="en-US" altLang="zh-CN" b="1">
                  <a:solidFill>
                    <a:srgbClr val="DC241F"/>
                  </a:solidFill>
                  <a:ea typeface="宋体" charset="-122"/>
                </a:rPr>
                <a:t>%</a:t>
              </a:r>
            </a:p>
            <a:p>
              <a:pPr algn="ctr" eaLnBrk="1" hangingPunct="1">
                <a:lnSpc>
                  <a:spcPct val="140000"/>
                </a:lnSpc>
                <a:spcAft>
                  <a:spcPct val="20000"/>
                </a:spcAft>
                <a:buClr>
                  <a:schemeClr val="accent1"/>
                </a:buClr>
                <a:buFont typeface="Arial" charset="0"/>
                <a:buNone/>
              </a:pPr>
              <a:r>
                <a:rPr lang="en-US" altLang="zh-CN" sz="1000">
                  <a:solidFill>
                    <a:schemeClr val="hlink"/>
                  </a:solidFill>
                  <a:ea typeface="宋体" charset="-122"/>
                </a:rPr>
                <a:t>     </a:t>
              </a:r>
              <a:r>
                <a:rPr lang="en-US" altLang="zh-CN" sz="1000">
                  <a:ea typeface="宋体" charset="-122"/>
                </a:rPr>
                <a:t>(</a:t>
              </a:r>
              <a:r>
                <a:rPr lang="pl-PL" altLang="zh-CN" sz="1000"/>
                <a:t>1Q10/1Q09</a:t>
              </a:r>
              <a:r>
                <a:rPr lang="en-US" altLang="zh-CN" sz="1000">
                  <a:ea typeface="宋体" charset="-122"/>
                </a:rPr>
                <a:t>)</a:t>
              </a:r>
            </a:p>
            <a:p>
              <a:pPr algn="ctr" eaLnBrk="1" hangingPunct="1">
                <a:spcAft>
                  <a:spcPct val="20000"/>
                </a:spcAft>
                <a:buClr>
                  <a:schemeClr val="accent1"/>
                </a:buClr>
                <a:buFont typeface="Arial" charset="0"/>
                <a:buNone/>
              </a:pPr>
              <a:r>
                <a:rPr lang="en-US" altLang="zh-CN" sz="1400" b="1">
                  <a:ea typeface="宋体" charset="-122"/>
                </a:rPr>
                <a:t>Loans income – non-financial sector</a:t>
              </a:r>
            </a:p>
          </p:txBody>
        </p:sp>
        <p:sp>
          <p:nvSpPr>
            <p:cNvPr id="522258" name="AutoShape 18"/>
            <p:cNvSpPr>
              <a:spLocks noChangeArrowheads="1"/>
            </p:cNvSpPr>
            <p:nvPr/>
          </p:nvSpPr>
          <p:spPr bwMode="auto">
            <a:xfrm rot="12350045">
              <a:off x="1351" y="1228"/>
              <a:ext cx="210" cy="297"/>
            </a:xfrm>
            <a:prstGeom prst="downArrow">
              <a:avLst>
                <a:gd name="adj1" fmla="val 36259"/>
                <a:gd name="adj2" fmla="val 58601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anchor="ctr"/>
            <a:lstStyle/>
            <a:p>
              <a:endParaRPr lang="zh-CN" altLang="en-US"/>
            </a:p>
          </p:txBody>
        </p:sp>
      </p:grpSp>
      <p:sp>
        <p:nvSpPr>
          <p:cNvPr id="522259" name="AutoShape 19"/>
          <p:cNvSpPr>
            <a:spLocks noChangeArrowheads="1"/>
          </p:cNvSpPr>
          <p:nvPr/>
        </p:nvSpPr>
        <p:spPr bwMode="auto">
          <a:xfrm rot="19196382">
            <a:off x="1423988" y="1773238"/>
            <a:ext cx="319087" cy="471487"/>
          </a:xfrm>
          <a:prstGeom prst="downArrow">
            <a:avLst>
              <a:gd name="adj1" fmla="val 36259"/>
              <a:gd name="adj2" fmla="val 61225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anchor="ctr"/>
          <a:lstStyle/>
          <a:p>
            <a:endParaRPr lang="zh-CN" altLang="en-US"/>
          </a:p>
        </p:txBody>
      </p:sp>
      <p:sp>
        <p:nvSpPr>
          <p:cNvPr id="522260" name="Text Box 20"/>
          <p:cNvSpPr txBox="1">
            <a:spLocks noChangeArrowheads="1"/>
          </p:cNvSpPr>
          <p:nvPr/>
        </p:nvSpPr>
        <p:spPr bwMode="auto">
          <a:xfrm>
            <a:off x="661988" y="5995988"/>
            <a:ext cx="6985000" cy="19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08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50000"/>
              </a:spcAft>
              <a:buClr>
                <a:schemeClr val="accent1"/>
              </a:buClr>
            </a:pPr>
            <a:r>
              <a:rPr lang="en-US" altLang="zh-CN" sz="1000">
                <a:ea typeface="宋体" charset="-122"/>
              </a:rPr>
              <a:t>Net interest margin = sum of net interest results from 4 quarters to average assets from 4 quarters</a:t>
            </a:r>
          </a:p>
        </p:txBody>
      </p:sp>
      <p:pic>
        <p:nvPicPr>
          <p:cNvPr id="522261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2900363"/>
            <a:ext cx="6858000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>
                <a:ea typeface="宋体" charset="-122"/>
              </a:rPr>
              <a:t>Volumes of retail banking</a:t>
            </a:r>
          </a:p>
        </p:txBody>
      </p:sp>
      <p:sp>
        <p:nvSpPr>
          <p:cNvPr id="546819" name="AutoShape 3"/>
          <p:cNvSpPr>
            <a:spLocks noChangeArrowheads="1"/>
          </p:cNvSpPr>
          <p:nvPr/>
        </p:nvSpPr>
        <p:spPr bwMode="auto">
          <a:xfrm>
            <a:off x="247650" y="781050"/>
            <a:ext cx="9410700" cy="381000"/>
          </a:xfrm>
          <a:prstGeom prst="bevel">
            <a:avLst>
              <a:gd name="adj" fmla="val 12500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8000" rIns="0" bIns="18000" anchor="ctr"/>
          <a:lstStyle/>
          <a:p>
            <a:pPr algn="ctr">
              <a:spcBef>
                <a:spcPct val="50000"/>
              </a:spcBef>
            </a:pPr>
            <a:r>
              <a:rPr lang="en-US" altLang="zh-CN" sz="1800" b="1">
                <a:solidFill>
                  <a:schemeClr val="bg1"/>
                </a:solidFill>
                <a:ea typeface="宋体" charset="-122"/>
              </a:rPr>
              <a:t>Loan volumes are financed from retail deposits </a:t>
            </a:r>
          </a:p>
        </p:txBody>
      </p:sp>
      <p:sp>
        <p:nvSpPr>
          <p:cNvPr id="546820" name="AutoShape 4"/>
          <p:cNvSpPr>
            <a:spLocks noChangeArrowheads="1"/>
          </p:cNvSpPr>
          <p:nvPr/>
        </p:nvSpPr>
        <p:spPr bwMode="auto">
          <a:xfrm>
            <a:off x="619125" y="1338263"/>
            <a:ext cx="3352800" cy="2595562"/>
          </a:xfrm>
          <a:prstGeom prst="flowChartAlternateProcess">
            <a:avLst/>
          </a:prstGeom>
          <a:noFill/>
          <a:ln w="9525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anchor="ctr"/>
          <a:lstStyle/>
          <a:p>
            <a:endParaRPr lang="zh-CN" altLang="en-US"/>
          </a:p>
        </p:txBody>
      </p:sp>
      <p:sp>
        <p:nvSpPr>
          <p:cNvPr id="546821" name="Text Box 5"/>
          <p:cNvSpPr txBox="1">
            <a:spLocks noChangeArrowheads="1"/>
          </p:cNvSpPr>
          <p:nvPr/>
        </p:nvSpPr>
        <p:spPr bwMode="auto">
          <a:xfrm>
            <a:off x="788988" y="1435100"/>
            <a:ext cx="2998787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FA5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1600" b="1">
                <a:ea typeface="宋体" charset="-122"/>
              </a:rPr>
              <a:t>Retail loans</a:t>
            </a:r>
          </a:p>
        </p:txBody>
      </p:sp>
      <p:sp>
        <p:nvSpPr>
          <p:cNvPr id="546822" name="AutoShape 6" descr="50%"/>
          <p:cNvSpPr>
            <a:spLocks noChangeArrowheads="1"/>
          </p:cNvSpPr>
          <p:nvPr/>
        </p:nvSpPr>
        <p:spPr bwMode="auto">
          <a:xfrm>
            <a:off x="6461125" y="3989388"/>
            <a:ext cx="2087563" cy="195262"/>
          </a:xfrm>
          <a:prstGeom prst="flowChartAlternateProcess">
            <a:avLst/>
          </a:prstGeom>
          <a:pattFill prst="pct50">
            <a:fgClr>
              <a:srgbClr val="DDEEFF"/>
            </a:fgClr>
            <a:bgClr>
              <a:schemeClr val="bg1"/>
            </a:bgClr>
          </a:pattFill>
          <a:ln w="9525" algn="ctr">
            <a:solidFill>
              <a:srgbClr val="99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anchor="ctr"/>
          <a:lstStyle/>
          <a:p>
            <a:endParaRPr lang="zh-CN" altLang="en-US"/>
          </a:p>
        </p:txBody>
      </p:sp>
      <p:sp>
        <p:nvSpPr>
          <p:cNvPr id="546823" name="Text Box 7"/>
          <p:cNvSpPr txBox="1">
            <a:spLocks noChangeArrowheads="1"/>
          </p:cNvSpPr>
          <p:nvPr/>
        </p:nvSpPr>
        <p:spPr bwMode="auto">
          <a:xfrm>
            <a:off x="7650163" y="3943350"/>
            <a:ext cx="485775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l-PL" altLang="zh-CN" sz="1100" b="1">
                <a:solidFill>
                  <a:schemeClr val="tx1"/>
                </a:solidFill>
              </a:rPr>
              <a:t>term</a:t>
            </a:r>
            <a:endParaRPr lang="en-AU" altLang="zh-CN" sz="1100" b="1">
              <a:solidFill>
                <a:schemeClr val="tx1"/>
              </a:solidFill>
            </a:endParaRPr>
          </a:p>
        </p:txBody>
      </p:sp>
      <p:sp>
        <p:nvSpPr>
          <p:cNvPr id="546824" name="Text Box 8"/>
          <p:cNvSpPr txBox="1">
            <a:spLocks noChangeArrowheads="1"/>
          </p:cNvSpPr>
          <p:nvPr/>
        </p:nvSpPr>
        <p:spPr bwMode="auto">
          <a:xfrm>
            <a:off x="6648450" y="3935413"/>
            <a:ext cx="665163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100" b="1">
                <a:solidFill>
                  <a:schemeClr val="tx1"/>
                </a:solidFill>
                <a:ea typeface="宋体" charset="-122"/>
              </a:rPr>
              <a:t>current</a:t>
            </a:r>
          </a:p>
        </p:txBody>
      </p:sp>
      <p:sp>
        <p:nvSpPr>
          <p:cNvPr id="546825" name="AutoShape 9"/>
          <p:cNvSpPr>
            <a:spLocks noChangeArrowheads="1"/>
          </p:cNvSpPr>
          <p:nvPr/>
        </p:nvSpPr>
        <p:spPr bwMode="auto">
          <a:xfrm>
            <a:off x="5613400" y="1341438"/>
            <a:ext cx="3441700" cy="2592387"/>
          </a:xfrm>
          <a:prstGeom prst="flowChartAlternateProcess">
            <a:avLst/>
          </a:prstGeom>
          <a:noFill/>
          <a:ln w="9525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anchor="ctr"/>
          <a:lstStyle/>
          <a:p>
            <a:endParaRPr lang="zh-CN" altLang="en-US"/>
          </a:p>
        </p:txBody>
      </p:sp>
      <p:sp>
        <p:nvSpPr>
          <p:cNvPr id="546826" name="Rectangle 10"/>
          <p:cNvSpPr>
            <a:spLocks noChangeArrowheads="1"/>
          </p:cNvSpPr>
          <p:nvPr/>
        </p:nvSpPr>
        <p:spPr bwMode="auto">
          <a:xfrm>
            <a:off x="7554913" y="4021138"/>
            <a:ext cx="107950" cy="107950"/>
          </a:xfrm>
          <a:prstGeom prst="rect">
            <a:avLst/>
          </a:prstGeom>
          <a:solidFill>
            <a:schemeClr val="accent2"/>
          </a:solidFill>
          <a:ln w="317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6827" name="Text Box 11"/>
          <p:cNvSpPr txBox="1">
            <a:spLocks noChangeArrowheads="1"/>
          </p:cNvSpPr>
          <p:nvPr/>
        </p:nvSpPr>
        <p:spPr bwMode="auto">
          <a:xfrm>
            <a:off x="5897563" y="1374775"/>
            <a:ext cx="2998787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FA5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1600" b="1">
                <a:ea typeface="宋体" charset="-122"/>
              </a:rPr>
              <a:t>Retail deposits</a:t>
            </a:r>
          </a:p>
        </p:txBody>
      </p:sp>
      <p:sp>
        <p:nvSpPr>
          <p:cNvPr id="546828" name="AutoShape 12"/>
          <p:cNvSpPr>
            <a:spLocks noChangeArrowheads="1"/>
          </p:cNvSpPr>
          <p:nvPr/>
        </p:nvSpPr>
        <p:spPr bwMode="auto">
          <a:xfrm>
            <a:off x="7245350" y="2852738"/>
            <a:ext cx="504825" cy="238125"/>
          </a:xfrm>
          <a:prstGeom prst="flowChartAlternateProcess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pl-PL" altLang="zh-CN" sz="1000">
                <a:solidFill>
                  <a:schemeClr val="tx1"/>
                </a:solidFill>
              </a:rPr>
              <a:t>(3%)</a:t>
            </a:r>
            <a:endParaRPr lang="en-US" altLang="zh-CN" sz="10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46829" name="AutoShape 13"/>
          <p:cNvSpPr>
            <a:spLocks noChangeArrowheads="1"/>
          </p:cNvSpPr>
          <p:nvPr/>
        </p:nvSpPr>
        <p:spPr bwMode="auto">
          <a:xfrm>
            <a:off x="7245350" y="2492375"/>
            <a:ext cx="504825" cy="238125"/>
          </a:xfrm>
          <a:prstGeom prst="flowChartAlternateProcess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pl-PL" altLang="zh-CN" sz="1000">
                <a:solidFill>
                  <a:schemeClr val="tx1"/>
                </a:solidFill>
              </a:rPr>
              <a:t>(5%)</a:t>
            </a:r>
            <a:endParaRPr lang="en-US" altLang="zh-CN" sz="100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546830" name="Group 14"/>
          <p:cNvGrpSpPr>
            <a:grpSpLocks/>
          </p:cNvGrpSpPr>
          <p:nvPr/>
        </p:nvGrpSpPr>
        <p:grpSpPr bwMode="auto">
          <a:xfrm>
            <a:off x="5946775" y="1719263"/>
            <a:ext cx="2874963" cy="2247900"/>
            <a:chOff x="4237" y="1083"/>
            <a:chExt cx="1811" cy="1416"/>
          </a:xfrm>
        </p:grpSpPr>
        <p:graphicFrame>
          <p:nvGraphicFramePr>
            <p:cNvPr id="546831" name="Object 15"/>
            <p:cNvGraphicFramePr>
              <a:graphicFrameLocks/>
            </p:cNvGraphicFramePr>
            <p:nvPr/>
          </p:nvGraphicFramePr>
          <p:xfrm>
            <a:off x="4237" y="1083"/>
            <a:ext cx="1811" cy="14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6887" name="Chart" r:id="rId4" imgW="6343690" imgH="4572128" progId="MSGraph.Chart.8">
                    <p:embed followColorScheme="full"/>
                  </p:oleObj>
                </mc:Choice>
                <mc:Fallback>
                  <p:oleObj name="Chart" r:id="rId4" imgW="6343690" imgH="4572128" progId="MSGraph.Chart.8">
                    <p:embed followColorScheme="full"/>
                    <p:pic>
                      <p:nvPicPr>
                        <p:cNvPr id="0" name="Object 15"/>
                        <p:cNvPicPr preferRelativeResize="0"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7501" r="28418"/>
                        <a:stretch>
                          <a:fillRect/>
                        </a:stretch>
                      </p:blipFill>
                      <p:spPr bwMode="auto">
                        <a:xfrm>
                          <a:off x="4237" y="1083"/>
                          <a:ext cx="1811" cy="14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6832" name="Text Box 16"/>
            <p:cNvSpPr txBox="1">
              <a:spLocks noChangeArrowheads="1"/>
            </p:cNvSpPr>
            <p:nvPr/>
          </p:nvSpPr>
          <p:spPr bwMode="auto">
            <a:xfrm>
              <a:off x="4303" y="1104"/>
              <a:ext cx="33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>
              <a:spAutoFit/>
            </a:bodyPr>
            <a:lstStyle/>
            <a:p>
              <a:pPr eaLnBrk="1" hangingPunct="1">
                <a:lnSpc>
                  <a:spcPct val="120000"/>
                </a:lnSpc>
                <a:spcAft>
                  <a:spcPct val="50000"/>
                </a:spcAft>
                <a:buClr>
                  <a:schemeClr val="accent1"/>
                </a:buClr>
                <a:buFont typeface="Arial" charset="0"/>
                <a:buNone/>
              </a:pPr>
              <a:r>
                <a:rPr lang="pl-PL" altLang="zh-CN" sz="1000">
                  <a:solidFill>
                    <a:schemeClr val="tx1"/>
                  </a:solidFill>
                </a:rPr>
                <a:t>/PLN B/</a:t>
              </a:r>
              <a:endParaRPr lang="en-US" altLang="zh-CN" sz="1000">
                <a:solidFill>
                  <a:schemeClr val="tx1"/>
                </a:solidFill>
                <a:ea typeface="宋体" charset="-122"/>
              </a:endParaRPr>
            </a:p>
          </p:txBody>
        </p:sp>
      </p:grpSp>
      <p:sp>
        <p:nvSpPr>
          <p:cNvPr id="546833" name="Rectangle 17"/>
          <p:cNvSpPr>
            <a:spLocks noChangeArrowheads="1"/>
          </p:cNvSpPr>
          <p:nvPr/>
        </p:nvSpPr>
        <p:spPr bwMode="auto">
          <a:xfrm>
            <a:off x="6556375" y="4013200"/>
            <a:ext cx="107950" cy="107950"/>
          </a:xfrm>
          <a:prstGeom prst="rect">
            <a:avLst/>
          </a:prstGeom>
          <a:solidFill>
            <a:srgbClr val="99CCE1"/>
          </a:solidFill>
          <a:ln w="317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46834" name="Group 18"/>
          <p:cNvGrpSpPr>
            <a:grpSpLocks/>
          </p:cNvGrpSpPr>
          <p:nvPr/>
        </p:nvGrpSpPr>
        <p:grpSpPr bwMode="auto">
          <a:xfrm>
            <a:off x="744538" y="1647825"/>
            <a:ext cx="2874962" cy="2247900"/>
            <a:chOff x="4237" y="1083"/>
            <a:chExt cx="1811" cy="1416"/>
          </a:xfrm>
        </p:grpSpPr>
        <p:graphicFrame>
          <p:nvGraphicFramePr>
            <p:cNvPr id="546835" name="Object 19"/>
            <p:cNvGraphicFramePr>
              <a:graphicFrameLocks/>
            </p:cNvGraphicFramePr>
            <p:nvPr/>
          </p:nvGraphicFramePr>
          <p:xfrm>
            <a:off x="4237" y="1083"/>
            <a:ext cx="1811" cy="14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6888" name="Chart" r:id="rId6" imgW="6343690" imgH="4572128" progId="MSGraph.Chart.8">
                    <p:embed followColorScheme="full"/>
                  </p:oleObj>
                </mc:Choice>
                <mc:Fallback>
                  <p:oleObj name="Chart" r:id="rId6" imgW="6343690" imgH="4572128" progId="MSGraph.Chart.8">
                    <p:embed followColorScheme="full"/>
                    <p:pic>
                      <p:nvPicPr>
                        <p:cNvPr id="0" name="Object 19"/>
                        <p:cNvPicPr preferRelativeResize="0"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7501" r="28418"/>
                        <a:stretch>
                          <a:fillRect/>
                        </a:stretch>
                      </p:blipFill>
                      <p:spPr bwMode="auto">
                        <a:xfrm>
                          <a:off x="4237" y="1083"/>
                          <a:ext cx="1811" cy="14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6836" name="Text Box 20"/>
            <p:cNvSpPr txBox="1">
              <a:spLocks noChangeArrowheads="1"/>
            </p:cNvSpPr>
            <p:nvPr/>
          </p:nvSpPr>
          <p:spPr bwMode="auto">
            <a:xfrm>
              <a:off x="4303" y="1104"/>
              <a:ext cx="33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>
              <a:spAutoFit/>
            </a:bodyPr>
            <a:lstStyle/>
            <a:p>
              <a:pPr eaLnBrk="1" hangingPunct="1">
                <a:lnSpc>
                  <a:spcPct val="120000"/>
                </a:lnSpc>
                <a:spcAft>
                  <a:spcPct val="50000"/>
                </a:spcAft>
                <a:buClr>
                  <a:schemeClr val="accent1"/>
                </a:buClr>
                <a:buFont typeface="Arial" charset="0"/>
                <a:buNone/>
              </a:pPr>
              <a:r>
                <a:rPr lang="pl-PL" altLang="zh-CN" sz="1000">
                  <a:solidFill>
                    <a:schemeClr val="tx1"/>
                  </a:solidFill>
                </a:rPr>
                <a:t>/PLN B/</a:t>
              </a:r>
              <a:endParaRPr lang="en-US" altLang="zh-CN" sz="1000">
                <a:solidFill>
                  <a:schemeClr val="tx1"/>
                </a:solidFill>
                <a:ea typeface="宋体" charset="-122"/>
              </a:endParaRPr>
            </a:p>
          </p:txBody>
        </p:sp>
      </p:grpSp>
      <p:sp>
        <p:nvSpPr>
          <p:cNvPr id="546837" name="AutoShape 21"/>
          <p:cNvSpPr>
            <a:spLocks noChangeArrowheads="1"/>
          </p:cNvSpPr>
          <p:nvPr/>
        </p:nvSpPr>
        <p:spPr bwMode="auto">
          <a:xfrm>
            <a:off x="2063750" y="2200275"/>
            <a:ext cx="504825" cy="238125"/>
          </a:xfrm>
          <a:prstGeom prst="flowChartAlternateProcess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pl-PL" altLang="zh-CN" sz="1000">
                <a:solidFill>
                  <a:schemeClr val="tx1"/>
                </a:solidFill>
              </a:rPr>
              <a:t>(2%)</a:t>
            </a:r>
            <a:endParaRPr lang="en-US" altLang="zh-CN" sz="10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46838" name="Text Box 22"/>
          <p:cNvSpPr txBox="1">
            <a:spLocks noChangeArrowheads="1"/>
          </p:cNvSpPr>
          <p:nvPr/>
        </p:nvSpPr>
        <p:spPr bwMode="auto">
          <a:xfrm>
            <a:off x="2813050" y="2268538"/>
            <a:ext cx="303213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200">
                <a:solidFill>
                  <a:schemeClr val="tx1"/>
                </a:solidFill>
              </a:rPr>
              <a:t>5.5</a:t>
            </a:r>
            <a:endParaRPr lang="en-US" altLang="zh-CN" sz="12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46839" name="Text Box 23"/>
          <p:cNvSpPr txBox="1">
            <a:spLocks noChangeArrowheads="1"/>
          </p:cNvSpPr>
          <p:nvPr/>
        </p:nvSpPr>
        <p:spPr bwMode="auto">
          <a:xfrm>
            <a:off x="1525588" y="2235200"/>
            <a:ext cx="303212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200">
                <a:solidFill>
                  <a:schemeClr val="tx1"/>
                </a:solidFill>
              </a:rPr>
              <a:t>5.6</a:t>
            </a:r>
            <a:endParaRPr lang="en-US" altLang="zh-CN" sz="12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46840" name="Text Box 24"/>
          <p:cNvSpPr txBox="1">
            <a:spLocks noChangeArrowheads="1"/>
          </p:cNvSpPr>
          <p:nvPr/>
        </p:nvSpPr>
        <p:spPr bwMode="auto">
          <a:xfrm>
            <a:off x="8150225" y="1760538"/>
            <a:ext cx="781050" cy="360362"/>
          </a:xfrm>
          <a:prstGeom prst="rect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spcBef>
                <a:spcPct val="50000"/>
              </a:spcBef>
              <a:spcAft>
                <a:spcPct val="50000"/>
              </a:spcAft>
              <a:buClr>
                <a:schemeClr val="accent1"/>
              </a:buClr>
            </a:pPr>
            <a:r>
              <a:rPr lang="en-US" altLang="zh-CN" sz="1000">
                <a:solidFill>
                  <a:schemeClr val="tx1"/>
                </a:solidFill>
                <a:ea typeface="宋体" charset="-122"/>
              </a:rPr>
              <a:t>sector </a:t>
            </a:r>
            <a:br>
              <a:rPr lang="en-US" altLang="zh-CN" sz="1000">
                <a:solidFill>
                  <a:schemeClr val="tx1"/>
                </a:solidFill>
                <a:ea typeface="宋体" charset="-122"/>
              </a:rPr>
            </a:br>
            <a:r>
              <a:rPr lang="pl-PL" altLang="zh-CN" sz="1000">
                <a:solidFill>
                  <a:schemeClr val="tx1"/>
                </a:solidFill>
              </a:rPr>
              <a:t>2%</a:t>
            </a:r>
            <a:endParaRPr lang="en-US" altLang="zh-CN" sz="10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46841" name="Text Box 25"/>
          <p:cNvSpPr txBox="1">
            <a:spLocks noChangeArrowheads="1"/>
          </p:cNvSpPr>
          <p:nvPr/>
        </p:nvSpPr>
        <p:spPr bwMode="auto">
          <a:xfrm>
            <a:off x="3081338" y="1776413"/>
            <a:ext cx="781050" cy="360362"/>
          </a:xfrm>
          <a:prstGeom prst="rect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spcBef>
                <a:spcPct val="50000"/>
              </a:spcBef>
              <a:spcAft>
                <a:spcPct val="50000"/>
              </a:spcAft>
              <a:buClr>
                <a:schemeClr val="accent1"/>
              </a:buClr>
            </a:pPr>
            <a:r>
              <a:rPr lang="en-US" altLang="zh-CN" sz="1000">
                <a:solidFill>
                  <a:schemeClr val="tx1"/>
                </a:solidFill>
                <a:ea typeface="宋体" charset="-122"/>
              </a:rPr>
              <a:t>sector </a:t>
            </a:r>
            <a:r>
              <a:rPr lang="pl-PL" altLang="zh-CN" sz="1000">
                <a:solidFill>
                  <a:schemeClr val="tx1"/>
                </a:solidFill>
              </a:rPr>
              <a:t/>
            </a:r>
            <a:br>
              <a:rPr lang="pl-PL" altLang="zh-CN" sz="1000">
                <a:solidFill>
                  <a:schemeClr val="tx1"/>
                </a:solidFill>
              </a:rPr>
            </a:br>
            <a:r>
              <a:rPr lang="pl-PL" altLang="zh-CN" sz="1000">
                <a:solidFill>
                  <a:schemeClr val="tx1"/>
                </a:solidFill>
              </a:rPr>
              <a:t>1%</a:t>
            </a:r>
            <a:endParaRPr lang="en-US" altLang="zh-CN" sz="10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46842" name="Text Box 26"/>
          <p:cNvSpPr txBox="1">
            <a:spLocks noChangeArrowheads="1"/>
          </p:cNvSpPr>
          <p:nvPr/>
        </p:nvSpPr>
        <p:spPr bwMode="auto">
          <a:xfrm>
            <a:off x="6707188" y="2171700"/>
            <a:ext cx="303212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200">
                <a:solidFill>
                  <a:schemeClr val="tx1"/>
                </a:solidFill>
              </a:rPr>
              <a:t>6.3</a:t>
            </a:r>
            <a:endParaRPr lang="en-US" altLang="zh-CN" sz="12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46843" name="Text Box 27"/>
          <p:cNvSpPr txBox="1">
            <a:spLocks noChangeArrowheads="1"/>
          </p:cNvSpPr>
          <p:nvPr/>
        </p:nvSpPr>
        <p:spPr bwMode="auto">
          <a:xfrm>
            <a:off x="8015288" y="2230438"/>
            <a:ext cx="303212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200">
                <a:solidFill>
                  <a:schemeClr val="tx1"/>
                </a:solidFill>
              </a:rPr>
              <a:t>6.1</a:t>
            </a:r>
            <a:endParaRPr lang="en-US" altLang="zh-CN" sz="12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46844" name="AutoShape 28"/>
          <p:cNvSpPr>
            <a:spLocks noChangeArrowheads="1"/>
          </p:cNvSpPr>
          <p:nvPr/>
        </p:nvSpPr>
        <p:spPr bwMode="auto">
          <a:xfrm>
            <a:off x="7270750" y="2133600"/>
            <a:ext cx="576263" cy="238125"/>
          </a:xfrm>
          <a:prstGeom prst="flowChartAlternateProcess">
            <a:avLst/>
          </a:prstGeom>
          <a:noFill/>
          <a:ln w="9525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pl-PL" altLang="zh-CN" sz="1000"/>
              <a:t>(218 MM)</a:t>
            </a:r>
            <a:endParaRPr lang="en-US" altLang="zh-CN" sz="1000">
              <a:ea typeface="宋体" charset="-122"/>
            </a:endParaRPr>
          </a:p>
        </p:txBody>
      </p:sp>
      <p:sp>
        <p:nvSpPr>
          <p:cNvPr id="546845" name="Text Box 29"/>
          <p:cNvSpPr txBox="1">
            <a:spLocks noChangeArrowheads="1"/>
          </p:cNvSpPr>
          <p:nvPr/>
        </p:nvSpPr>
        <p:spPr bwMode="auto">
          <a:xfrm>
            <a:off x="6462713" y="4648200"/>
            <a:ext cx="5270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000">
                <a:solidFill>
                  <a:schemeClr val="tx1"/>
                </a:solidFill>
              </a:rPr>
              <a:t>/PLN B/</a:t>
            </a:r>
            <a:endParaRPr lang="en-US" altLang="zh-CN" sz="10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46849" name="Text Box 33"/>
          <p:cNvSpPr txBox="1">
            <a:spLocks noChangeArrowheads="1"/>
          </p:cNvSpPr>
          <p:nvPr/>
        </p:nvSpPr>
        <p:spPr bwMode="auto">
          <a:xfrm>
            <a:off x="6316663" y="4267200"/>
            <a:ext cx="2998787" cy="41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FA5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1200" b="1">
                <a:ea typeface="宋体" charset="-122"/>
              </a:rPr>
              <a:t>Investment funds </a:t>
            </a:r>
            <a:br>
              <a:rPr lang="en-US" altLang="zh-CN" sz="1200" b="1">
                <a:ea typeface="宋体" charset="-122"/>
              </a:rPr>
            </a:br>
            <a:r>
              <a:rPr lang="en-US" altLang="zh-CN" sz="1200" b="1">
                <a:ea typeface="宋体" charset="-122"/>
              </a:rPr>
              <a:t>- net inflows on market</a:t>
            </a:r>
          </a:p>
        </p:txBody>
      </p:sp>
      <p:sp>
        <p:nvSpPr>
          <p:cNvPr id="546851" name="Text Box 35"/>
          <p:cNvSpPr txBox="1">
            <a:spLocks noChangeArrowheads="1"/>
          </p:cNvSpPr>
          <p:nvPr/>
        </p:nvSpPr>
        <p:spPr bwMode="auto">
          <a:xfrm>
            <a:off x="3840163" y="4713288"/>
            <a:ext cx="655637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000">
                <a:solidFill>
                  <a:schemeClr val="tx1"/>
                </a:solidFill>
              </a:rPr>
              <a:t>/PLN MM/</a:t>
            </a:r>
            <a:endParaRPr lang="en-US" altLang="zh-CN" sz="10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46855" name="Text Box 39"/>
          <p:cNvSpPr txBox="1">
            <a:spLocks noChangeArrowheads="1"/>
          </p:cNvSpPr>
          <p:nvPr/>
        </p:nvSpPr>
        <p:spPr bwMode="auto">
          <a:xfrm>
            <a:off x="3351213" y="4241800"/>
            <a:ext cx="2998787" cy="41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FA5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1200" b="1">
                <a:ea typeface="宋体" charset="-122"/>
              </a:rPr>
              <a:t>Investment funds </a:t>
            </a:r>
            <a:br>
              <a:rPr lang="en-US" altLang="zh-CN" sz="1200" b="1">
                <a:ea typeface="宋体" charset="-122"/>
              </a:rPr>
            </a:br>
            <a:r>
              <a:rPr lang="en-US" altLang="zh-CN" sz="1200" b="1">
                <a:ea typeface="宋体" charset="-122"/>
              </a:rPr>
              <a:t>- net inflows in Citi Handlowy</a:t>
            </a:r>
          </a:p>
        </p:txBody>
      </p:sp>
      <p:grpSp>
        <p:nvGrpSpPr>
          <p:cNvPr id="546857" name="Group 41"/>
          <p:cNvGrpSpPr>
            <a:grpSpLocks/>
          </p:cNvGrpSpPr>
          <p:nvPr/>
        </p:nvGrpSpPr>
        <p:grpSpPr bwMode="auto">
          <a:xfrm>
            <a:off x="3414713" y="4538663"/>
            <a:ext cx="2857500" cy="1828800"/>
            <a:chOff x="2191" y="2859"/>
            <a:chExt cx="1800" cy="1152"/>
          </a:xfrm>
        </p:grpSpPr>
        <p:sp>
          <p:nvSpPr>
            <p:cNvPr id="546858" name="Text Box 42"/>
            <p:cNvSpPr txBox="1">
              <a:spLocks noChangeArrowheads="1"/>
            </p:cNvSpPr>
            <p:nvPr/>
          </p:nvSpPr>
          <p:spPr bwMode="auto">
            <a:xfrm>
              <a:off x="3454" y="2899"/>
              <a:ext cx="217" cy="1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>
              <a:spAutoFit/>
            </a:bodyPr>
            <a:lstStyle/>
            <a:p>
              <a:pPr eaLnBrk="1" hangingPunct="1">
                <a:lnSpc>
                  <a:spcPct val="120000"/>
                </a:lnSpc>
                <a:spcAft>
                  <a:spcPct val="50000"/>
                </a:spcAft>
                <a:buClr>
                  <a:schemeClr val="accent1"/>
                </a:buClr>
                <a:buFont typeface="Arial" charset="0"/>
                <a:buNone/>
              </a:pPr>
              <a:r>
                <a:rPr lang="pl-PL" altLang="zh-CN" sz="1200">
                  <a:solidFill>
                    <a:schemeClr val="tx1"/>
                  </a:solidFill>
                </a:rPr>
                <a:t>235</a:t>
              </a:r>
              <a:endParaRPr lang="en-US" altLang="zh-CN" sz="1200">
                <a:solidFill>
                  <a:schemeClr val="tx1"/>
                </a:solidFill>
                <a:ea typeface="宋体" charset="-122"/>
              </a:endParaRPr>
            </a:p>
          </p:txBody>
        </p:sp>
        <p:graphicFrame>
          <p:nvGraphicFramePr>
            <p:cNvPr id="546859" name="Object 43"/>
            <p:cNvGraphicFramePr>
              <a:graphicFrameLocks/>
            </p:cNvGraphicFramePr>
            <p:nvPr/>
          </p:nvGraphicFramePr>
          <p:xfrm>
            <a:off x="2191" y="2859"/>
            <a:ext cx="1800" cy="1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6889" name="Chart" r:id="rId8" imgW="6353187" imgH="4067251" progId="MSGraph.Chart.8">
                    <p:embed followColorScheme="full"/>
                  </p:oleObj>
                </mc:Choice>
                <mc:Fallback>
                  <p:oleObj name="Chart" r:id="rId8" imgW="6353187" imgH="4067251" progId="MSGraph.Chart.8">
                    <p:embed followColorScheme="full"/>
                    <p:pic>
                      <p:nvPicPr>
                        <p:cNvPr id="0" name="Object 43"/>
                        <p:cNvPicPr preferRelativeResize="0">
                          <a:picLocks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7501" r="28418"/>
                        <a:stretch>
                          <a:fillRect/>
                        </a:stretch>
                      </p:blipFill>
                      <p:spPr bwMode="auto">
                        <a:xfrm>
                          <a:off x="2191" y="2859"/>
                          <a:ext cx="1800" cy="1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6860" name="AutoShape 44"/>
            <p:cNvSpPr>
              <a:spLocks noChangeArrowheads="1"/>
            </p:cNvSpPr>
            <p:nvPr/>
          </p:nvSpPr>
          <p:spPr bwMode="auto">
            <a:xfrm>
              <a:off x="3037" y="3489"/>
              <a:ext cx="318" cy="184"/>
            </a:xfrm>
            <a:prstGeom prst="flowChartAlternateProcess">
              <a:avLst/>
            </a:prstGeom>
            <a:noFill/>
            <a:ln w="9525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pl-PL" altLang="zh-CN" sz="1000">
                  <a:solidFill>
                    <a:schemeClr val="tx1"/>
                  </a:solidFill>
                </a:rPr>
                <a:t>305%</a:t>
              </a:r>
              <a:endParaRPr lang="en-US" altLang="zh-CN" sz="1000">
                <a:solidFill>
                  <a:schemeClr val="tx1"/>
                </a:solidFill>
                <a:ea typeface="宋体" charset="-122"/>
              </a:endParaRPr>
            </a:p>
          </p:txBody>
        </p:sp>
        <p:sp>
          <p:nvSpPr>
            <p:cNvPr id="546861" name="Text Box 45"/>
            <p:cNvSpPr txBox="1">
              <a:spLocks noChangeArrowheads="1"/>
            </p:cNvSpPr>
            <p:nvPr/>
          </p:nvSpPr>
          <p:spPr bwMode="auto">
            <a:xfrm>
              <a:off x="2621" y="3521"/>
              <a:ext cx="164" cy="1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>
              <a:spAutoFit/>
            </a:bodyPr>
            <a:lstStyle/>
            <a:p>
              <a:pPr eaLnBrk="1" hangingPunct="1">
                <a:lnSpc>
                  <a:spcPct val="120000"/>
                </a:lnSpc>
                <a:spcAft>
                  <a:spcPct val="50000"/>
                </a:spcAft>
                <a:buClr>
                  <a:schemeClr val="accent1"/>
                </a:buClr>
                <a:buFont typeface="Arial" charset="0"/>
                <a:buNone/>
              </a:pPr>
              <a:r>
                <a:rPr lang="pl-PL" altLang="zh-CN" sz="1200">
                  <a:solidFill>
                    <a:schemeClr val="tx1"/>
                  </a:solidFill>
                </a:rPr>
                <a:t>58</a:t>
              </a:r>
              <a:endParaRPr lang="en-US" altLang="zh-CN" sz="1200">
                <a:solidFill>
                  <a:schemeClr val="tx1"/>
                </a:solidFill>
                <a:ea typeface="宋体" charset="-122"/>
              </a:endParaRPr>
            </a:p>
          </p:txBody>
        </p:sp>
      </p:grpSp>
      <p:grpSp>
        <p:nvGrpSpPr>
          <p:cNvPr id="546862" name="Group 46"/>
          <p:cNvGrpSpPr>
            <a:grpSpLocks/>
          </p:cNvGrpSpPr>
          <p:nvPr/>
        </p:nvGrpSpPr>
        <p:grpSpPr bwMode="auto">
          <a:xfrm>
            <a:off x="6392863" y="4518025"/>
            <a:ext cx="2857500" cy="1828800"/>
            <a:chOff x="4051" y="2846"/>
            <a:chExt cx="1800" cy="1152"/>
          </a:xfrm>
        </p:grpSpPr>
        <p:graphicFrame>
          <p:nvGraphicFramePr>
            <p:cNvPr id="546863" name="Object 47"/>
            <p:cNvGraphicFramePr>
              <a:graphicFrameLocks/>
            </p:cNvGraphicFramePr>
            <p:nvPr/>
          </p:nvGraphicFramePr>
          <p:xfrm>
            <a:off x="4051" y="2846"/>
            <a:ext cx="1800" cy="1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6890" name="Chart" r:id="rId10" imgW="6353187" imgH="4067251" progId="MSGraph.Chart.8">
                    <p:embed followColorScheme="full"/>
                  </p:oleObj>
                </mc:Choice>
                <mc:Fallback>
                  <p:oleObj name="Chart" r:id="rId10" imgW="6353187" imgH="4067251" progId="MSGraph.Chart.8">
                    <p:embed followColorScheme="full"/>
                    <p:pic>
                      <p:nvPicPr>
                        <p:cNvPr id="0" name="Object 47"/>
                        <p:cNvPicPr preferRelativeResize="0">
                          <a:picLocks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7501" r="28418"/>
                        <a:stretch>
                          <a:fillRect/>
                        </a:stretch>
                      </p:blipFill>
                      <p:spPr bwMode="auto">
                        <a:xfrm>
                          <a:off x="4051" y="2846"/>
                          <a:ext cx="1800" cy="1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6864" name="AutoShape 48"/>
            <p:cNvSpPr>
              <a:spLocks noChangeArrowheads="1"/>
            </p:cNvSpPr>
            <p:nvPr/>
          </p:nvSpPr>
          <p:spPr bwMode="auto">
            <a:xfrm>
              <a:off x="4844" y="3385"/>
              <a:ext cx="318" cy="184"/>
            </a:xfrm>
            <a:prstGeom prst="flowChartAlternateProcess">
              <a:avLst/>
            </a:prstGeom>
            <a:noFill/>
            <a:ln w="9525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pl-PL" altLang="zh-CN" sz="1000">
                  <a:solidFill>
                    <a:schemeClr val="tx1"/>
                  </a:solidFill>
                </a:rPr>
                <a:t>118%</a:t>
              </a:r>
              <a:endParaRPr lang="en-US" altLang="zh-CN" sz="1000">
                <a:solidFill>
                  <a:schemeClr val="tx1"/>
                </a:solidFill>
                <a:ea typeface="宋体" charset="-122"/>
              </a:endParaRPr>
            </a:p>
          </p:txBody>
        </p:sp>
      </p:grpSp>
      <p:sp>
        <p:nvSpPr>
          <p:cNvPr id="546865" name="Text Box 49"/>
          <p:cNvSpPr txBox="1">
            <a:spLocks noChangeArrowheads="1"/>
          </p:cNvSpPr>
          <p:nvPr/>
        </p:nvSpPr>
        <p:spPr bwMode="auto">
          <a:xfrm>
            <a:off x="8447088" y="4627563"/>
            <a:ext cx="303212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200">
                <a:solidFill>
                  <a:schemeClr val="tx1"/>
                </a:solidFill>
              </a:rPr>
              <a:t>3.7</a:t>
            </a:r>
            <a:endParaRPr lang="en-US" altLang="zh-CN" sz="12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46866" name="Text Box 50"/>
          <p:cNvSpPr txBox="1">
            <a:spLocks noChangeArrowheads="1"/>
          </p:cNvSpPr>
          <p:nvPr/>
        </p:nvSpPr>
        <p:spPr bwMode="auto">
          <a:xfrm>
            <a:off x="7113588" y="5300663"/>
            <a:ext cx="303212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200">
                <a:solidFill>
                  <a:schemeClr val="tx1"/>
                </a:solidFill>
              </a:rPr>
              <a:t>1.7</a:t>
            </a:r>
            <a:endParaRPr lang="en-US" altLang="zh-CN" sz="1200">
              <a:solidFill>
                <a:schemeClr val="tx1"/>
              </a:solidFill>
              <a:ea typeface="宋体" charset="-122"/>
            </a:endParaRPr>
          </a:p>
        </p:txBody>
      </p:sp>
      <p:graphicFrame>
        <p:nvGraphicFramePr>
          <p:cNvPr id="546867" name="Object 51"/>
          <p:cNvGraphicFramePr>
            <a:graphicFrameLocks noChangeAspect="1"/>
          </p:cNvGraphicFramePr>
          <p:nvPr/>
        </p:nvGraphicFramePr>
        <p:xfrm>
          <a:off x="876300" y="4533900"/>
          <a:ext cx="249237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891" name="Chart" r:id="rId12" imgW="2857548" imgH="2419406" progId="MSGraph.Chart.8">
                  <p:embed followColorScheme="full"/>
                </p:oleObj>
              </mc:Choice>
              <mc:Fallback>
                <p:oleObj name="Chart" r:id="rId12" imgW="2857548" imgH="2419406" progId="MSGraph.Chart.8">
                  <p:embed followColorScheme="full"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4533900"/>
                        <a:ext cx="2492375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6868" name="Text Box 52"/>
          <p:cNvSpPr txBox="1">
            <a:spLocks noChangeArrowheads="1"/>
          </p:cNvSpPr>
          <p:nvPr/>
        </p:nvSpPr>
        <p:spPr bwMode="auto">
          <a:xfrm>
            <a:off x="560388" y="4246563"/>
            <a:ext cx="311467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FA5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1200" b="1">
                <a:ea typeface="宋体" charset="-122"/>
              </a:rPr>
              <a:t>Retail loans structure 31/03/10</a:t>
            </a:r>
          </a:p>
        </p:txBody>
      </p:sp>
      <p:sp>
        <p:nvSpPr>
          <p:cNvPr id="546869" name="Text Box 53"/>
          <p:cNvSpPr txBox="1">
            <a:spLocks noChangeArrowheads="1"/>
          </p:cNvSpPr>
          <p:nvPr/>
        </p:nvSpPr>
        <p:spPr bwMode="auto">
          <a:xfrm>
            <a:off x="279400" y="4894263"/>
            <a:ext cx="1281113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lnSpc>
                <a:spcPct val="120000"/>
              </a:lnSpc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800" b="1">
                <a:ea typeface="宋体" charset="-122"/>
              </a:rPr>
              <a:t>Cash loans</a:t>
            </a:r>
            <a:r>
              <a:rPr lang="pl-PL" altLang="zh-CN" sz="800" b="1"/>
              <a:t>  </a:t>
            </a:r>
          </a:p>
          <a:p>
            <a:pPr algn="ctr" eaLnBrk="1" hangingPunct="1">
              <a:lnSpc>
                <a:spcPct val="120000"/>
              </a:lnSpc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800" b="1"/>
              <a:t>   </a:t>
            </a:r>
            <a:endParaRPr lang="en-US" altLang="zh-CN" sz="800" b="1">
              <a:ea typeface="宋体" charset="-122"/>
            </a:endParaRPr>
          </a:p>
        </p:txBody>
      </p:sp>
      <p:sp>
        <p:nvSpPr>
          <p:cNvPr id="546870" name="Line 54"/>
          <p:cNvSpPr>
            <a:spLocks noChangeShapeType="1"/>
          </p:cNvSpPr>
          <p:nvPr/>
        </p:nvSpPr>
        <p:spPr bwMode="auto">
          <a:xfrm>
            <a:off x="992188" y="5084763"/>
            <a:ext cx="303212" cy="73025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/>
          <a:lstStyle/>
          <a:p>
            <a:endParaRPr lang="zh-CN" altLang="en-US"/>
          </a:p>
        </p:txBody>
      </p:sp>
      <p:sp>
        <p:nvSpPr>
          <p:cNvPr id="546871" name="Text Box 55"/>
          <p:cNvSpPr txBox="1">
            <a:spLocks noChangeArrowheads="1"/>
          </p:cNvSpPr>
          <p:nvPr/>
        </p:nvSpPr>
        <p:spPr bwMode="auto">
          <a:xfrm>
            <a:off x="2266950" y="6305550"/>
            <a:ext cx="12811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lnSpc>
                <a:spcPct val="120000"/>
              </a:lnSpc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800" b="1">
                <a:ea typeface="宋体" charset="-122"/>
              </a:rPr>
              <a:t>Credit cards  </a:t>
            </a:r>
          </a:p>
          <a:p>
            <a:pPr algn="ctr" eaLnBrk="1" hangingPunct="1">
              <a:lnSpc>
                <a:spcPct val="120000"/>
              </a:lnSpc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800" b="1"/>
              <a:t>   </a:t>
            </a:r>
            <a:endParaRPr lang="en-US" altLang="zh-CN" sz="800" b="1">
              <a:ea typeface="宋体" charset="-122"/>
            </a:endParaRPr>
          </a:p>
        </p:txBody>
      </p:sp>
      <p:sp>
        <p:nvSpPr>
          <p:cNvPr id="546872" name="Line 56"/>
          <p:cNvSpPr>
            <a:spLocks noChangeShapeType="1"/>
          </p:cNvSpPr>
          <p:nvPr/>
        </p:nvSpPr>
        <p:spPr bwMode="auto">
          <a:xfrm>
            <a:off x="2505075" y="6237288"/>
            <a:ext cx="303213" cy="73025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/>
          <a:lstStyle/>
          <a:p>
            <a:endParaRPr lang="zh-CN" altLang="en-US"/>
          </a:p>
        </p:txBody>
      </p:sp>
      <p:sp>
        <p:nvSpPr>
          <p:cNvPr id="546873" name="Text Box 57"/>
          <p:cNvSpPr txBox="1">
            <a:spLocks noChangeArrowheads="1"/>
          </p:cNvSpPr>
          <p:nvPr/>
        </p:nvSpPr>
        <p:spPr bwMode="auto">
          <a:xfrm>
            <a:off x="2741613" y="5522913"/>
            <a:ext cx="1281112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lnSpc>
                <a:spcPct val="120000"/>
              </a:lnSpc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800" b="1">
                <a:ea typeface="宋体" charset="-122"/>
              </a:rPr>
              <a:t>Other</a:t>
            </a:r>
          </a:p>
          <a:p>
            <a:pPr algn="ctr" eaLnBrk="1" hangingPunct="1">
              <a:lnSpc>
                <a:spcPct val="120000"/>
              </a:lnSpc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800" b="1"/>
              <a:t>   </a:t>
            </a:r>
            <a:endParaRPr lang="en-US" altLang="zh-CN" sz="800" b="1">
              <a:ea typeface="宋体" charset="-122"/>
            </a:endParaRPr>
          </a:p>
        </p:txBody>
      </p:sp>
      <p:sp>
        <p:nvSpPr>
          <p:cNvPr id="546874" name="Line 58"/>
          <p:cNvSpPr>
            <a:spLocks noChangeShapeType="1"/>
          </p:cNvSpPr>
          <p:nvPr/>
        </p:nvSpPr>
        <p:spPr bwMode="auto">
          <a:xfrm>
            <a:off x="2979738" y="5454650"/>
            <a:ext cx="303212" cy="73025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/>
          <a:lstStyle/>
          <a:p>
            <a:endParaRPr lang="zh-CN" altLang="en-US"/>
          </a:p>
        </p:txBody>
      </p:sp>
      <p:sp>
        <p:nvSpPr>
          <p:cNvPr id="546875" name="Text Box 59"/>
          <p:cNvSpPr txBox="1">
            <a:spLocks noChangeArrowheads="1"/>
          </p:cNvSpPr>
          <p:nvPr/>
        </p:nvSpPr>
        <p:spPr bwMode="auto">
          <a:xfrm>
            <a:off x="2568575" y="4689475"/>
            <a:ext cx="130175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lnSpc>
                <a:spcPct val="120000"/>
              </a:lnSpc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800" b="1">
                <a:ea typeface="宋体" charset="-122"/>
              </a:rPr>
              <a:t>Mortgage loans  </a:t>
            </a:r>
          </a:p>
          <a:p>
            <a:pPr algn="ctr" eaLnBrk="1" hangingPunct="1">
              <a:lnSpc>
                <a:spcPct val="120000"/>
              </a:lnSpc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800" b="1"/>
              <a:t>   </a:t>
            </a:r>
            <a:endParaRPr lang="en-US" altLang="zh-CN" sz="800" b="1">
              <a:ea typeface="宋体" charset="-122"/>
            </a:endParaRPr>
          </a:p>
        </p:txBody>
      </p:sp>
      <p:sp>
        <p:nvSpPr>
          <p:cNvPr id="546876" name="Line 60"/>
          <p:cNvSpPr>
            <a:spLocks noChangeShapeType="1"/>
          </p:cNvSpPr>
          <p:nvPr/>
        </p:nvSpPr>
        <p:spPr bwMode="auto">
          <a:xfrm flipV="1">
            <a:off x="3008313" y="4868863"/>
            <a:ext cx="144462" cy="2159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6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>
                <a:ea typeface="宋体" charset="-122"/>
              </a:rPr>
              <a:t>Volumes of corporate banking</a:t>
            </a:r>
          </a:p>
        </p:txBody>
      </p:sp>
      <p:sp>
        <p:nvSpPr>
          <p:cNvPr id="548867" name="AutoShape 3"/>
          <p:cNvSpPr>
            <a:spLocks noChangeArrowheads="1"/>
          </p:cNvSpPr>
          <p:nvPr/>
        </p:nvSpPr>
        <p:spPr bwMode="auto">
          <a:xfrm>
            <a:off x="247650" y="781050"/>
            <a:ext cx="9410700" cy="381000"/>
          </a:xfrm>
          <a:prstGeom prst="bevel">
            <a:avLst>
              <a:gd name="adj" fmla="val 12500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8000" rIns="0" bIns="18000" anchor="ctr"/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chemeClr val="bg1"/>
                </a:solidFill>
                <a:ea typeface="宋体" charset="-122"/>
              </a:rPr>
              <a:t>Corporate loans and deposits – non-financial sector</a:t>
            </a:r>
          </a:p>
        </p:txBody>
      </p:sp>
      <p:sp>
        <p:nvSpPr>
          <p:cNvPr id="548868" name="AutoShape 4"/>
          <p:cNvSpPr>
            <a:spLocks noChangeArrowheads="1"/>
          </p:cNvSpPr>
          <p:nvPr/>
        </p:nvSpPr>
        <p:spPr bwMode="auto">
          <a:xfrm>
            <a:off x="619125" y="1338263"/>
            <a:ext cx="3352800" cy="2722562"/>
          </a:xfrm>
          <a:prstGeom prst="flowChartAlternateProcess">
            <a:avLst/>
          </a:prstGeom>
          <a:noFill/>
          <a:ln w="9525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anchor="ctr"/>
          <a:lstStyle/>
          <a:p>
            <a:endParaRPr lang="zh-CN" altLang="en-US"/>
          </a:p>
        </p:txBody>
      </p:sp>
      <p:sp>
        <p:nvSpPr>
          <p:cNvPr id="548869" name="Text Box 5"/>
          <p:cNvSpPr txBox="1">
            <a:spLocks noChangeArrowheads="1"/>
          </p:cNvSpPr>
          <p:nvPr/>
        </p:nvSpPr>
        <p:spPr bwMode="auto">
          <a:xfrm>
            <a:off x="788988" y="1435100"/>
            <a:ext cx="2998787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FA5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1600" b="1">
                <a:ea typeface="宋体" charset="-122"/>
              </a:rPr>
              <a:t>Corporate loans</a:t>
            </a:r>
          </a:p>
        </p:txBody>
      </p:sp>
      <p:sp>
        <p:nvSpPr>
          <p:cNvPr id="548870" name="AutoShape 6"/>
          <p:cNvSpPr>
            <a:spLocks noChangeArrowheads="1"/>
          </p:cNvSpPr>
          <p:nvPr/>
        </p:nvSpPr>
        <p:spPr bwMode="auto">
          <a:xfrm>
            <a:off x="5549900" y="1341438"/>
            <a:ext cx="3657600" cy="2698750"/>
          </a:xfrm>
          <a:prstGeom prst="flowChartAlternateProcess">
            <a:avLst/>
          </a:prstGeom>
          <a:noFill/>
          <a:ln w="9525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anchor="ctr"/>
          <a:lstStyle/>
          <a:p>
            <a:endParaRPr lang="zh-CN" altLang="en-US"/>
          </a:p>
        </p:txBody>
      </p:sp>
      <p:sp>
        <p:nvSpPr>
          <p:cNvPr id="548871" name="Text Box 7"/>
          <p:cNvSpPr txBox="1">
            <a:spLocks noChangeArrowheads="1"/>
          </p:cNvSpPr>
          <p:nvPr/>
        </p:nvSpPr>
        <p:spPr bwMode="auto">
          <a:xfrm>
            <a:off x="5897563" y="1374775"/>
            <a:ext cx="2998787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FA5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1600" b="1">
                <a:ea typeface="宋体" charset="-122"/>
              </a:rPr>
              <a:t>Corporate deposits</a:t>
            </a:r>
          </a:p>
        </p:txBody>
      </p:sp>
      <p:grpSp>
        <p:nvGrpSpPr>
          <p:cNvPr id="548906" name="Group 42"/>
          <p:cNvGrpSpPr>
            <a:grpSpLocks/>
          </p:cNvGrpSpPr>
          <p:nvPr/>
        </p:nvGrpSpPr>
        <p:grpSpPr bwMode="auto">
          <a:xfrm>
            <a:off x="744538" y="1647825"/>
            <a:ext cx="2874962" cy="2247900"/>
            <a:chOff x="469" y="1038"/>
            <a:chExt cx="1811" cy="1416"/>
          </a:xfrm>
        </p:grpSpPr>
        <p:graphicFrame>
          <p:nvGraphicFramePr>
            <p:cNvPr id="548873" name="Object 9"/>
            <p:cNvGraphicFramePr>
              <a:graphicFrameLocks/>
            </p:cNvGraphicFramePr>
            <p:nvPr/>
          </p:nvGraphicFramePr>
          <p:xfrm>
            <a:off x="469" y="1038"/>
            <a:ext cx="1811" cy="14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8933" name="Chart" r:id="rId4" imgW="6343690" imgH="4572128" progId="MSGraph.Chart.8">
                    <p:embed followColorScheme="full"/>
                  </p:oleObj>
                </mc:Choice>
                <mc:Fallback>
                  <p:oleObj name="Chart" r:id="rId4" imgW="6343690" imgH="4572128" progId="MSGraph.Chart.8">
                    <p:embed followColorScheme="full"/>
                    <p:pic>
                      <p:nvPicPr>
                        <p:cNvPr id="0" name="Object 9"/>
                        <p:cNvPicPr preferRelativeResize="0"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7501" r="28418"/>
                        <a:stretch>
                          <a:fillRect/>
                        </a:stretch>
                      </p:blipFill>
                      <p:spPr bwMode="auto">
                        <a:xfrm>
                          <a:off x="469" y="1038"/>
                          <a:ext cx="1811" cy="14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8874" name="Text Box 10"/>
            <p:cNvSpPr txBox="1">
              <a:spLocks noChangeArrowheads="1"/>
            </p:cNvSpPr>
            <p:nvPr/>
          </p:nvSpPr>
          <p:spPr bwMode="auto">
            <a:xfrm>
              <a:off x="535" y="1059"/>
              <a:ext cx="33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>
              <a:spAutoFit/>
            </a:bodyPr>
            <a:lstStyle/>
            <a:p>
              <a:pPr eaLnBrk="1" hangingPunct="1">
                <a:lnSpc>
                  <a:spcPct val="120000"/>
                </a:lnSpc>
                <a:spcAft>
                  <a:spcPct val="50000"/>
                </a:spcAft>
                <a:buClr>
                  <a:schemeClr val="accent1"/>
                </a:buClr>
                <a:buFont typeface="Arial" charset="0"/>
                <a:buNone/>
              </a:pPr>
              <a:r>
                <a:rPr lang="pl-PL" altLang="zh-CN" sz="1000">
                  <a:solidFill>
                    <a:schemeClr val="tx1"/>
                  </a:solidFill>
                </a:rPr>
                <a:t>/PLN B/</a:t>
              </a:r>
              <a:endParaRPr lang="en-US" altLang="zh-CN" sz="1000">
                <a:solidFill>
                  <a:schemeClr val="tx1"/>
                </a:solidFill>
                <a:ea typeface="宋体" charset="-122"/>
              </a:endParaRPr>
            </a:p>
          </p:txBody>
        </p:sp>
      </p:grpSp>
      <p:sp>
        <p:nvSpPr>
          <p:cNvPr id="548875" name="AutoShape 11"/>
          <p:cNvSpPr>
            <a:spLocks noChangeArrowheads="1"/>
          </p:cNvSpPr>
          <p:nvPr/>
        </p:nvSpPr>
        <p:spPr bwMode="auto">
          <a:xfrm>
            <a:off x="2073275" y="2060575"/>
            <a:ext cx="504825" cy="238125"/>
          </a:xfrm>
          <a:prstGeom prst="flowChartAlternateProcess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pl-PL" altLang="zh-CN" sz="1000">
                <a:solidFill>
                  <a:schemeClr val="tx1"/>
                </a:solidFill>
              </a:rPr>
              <a:t>(4%)</a:t>
            </a:r>
            <a:endParaRPr lang="en-US" altLang="zh-CN" sz="10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48876" name="Text Box 12"/>
          <p:cNvSpPr txBox="1">
            <a:spLocks noChangeArrowheads="1"/>
          </p:cNvSpPr>
          <p:nvPr/>
        </p:nvSpPr>
        <p:spPr bwMode="auto">
          <a:xfrm>
            <a:off x="8320088" y="1773238"/>
            <a:ext cx="781050" cy="360362"/>
          </a:xfrm>
          <a:prstGeom prst="rect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spcBef>
                <a:spcPct val="50000"/>
              </a:spcBef>
              <a:spcAft>
                <a:spcPct val="50000"/>
              </a:spcAft>
              <a:buClr>
                <a:schemeClr val="accent1"/>
              </a:buClr>
            </a:pPr>
            <a:r>
              <a:rPr lang="pl-PL" altLang="zh-CN" sz="1000">
                <a:solidFill>
                  <a:schemeClr val="tx1"/>
                </a:solidFill>
              </a:rPr>
              <a:t>sector </a:t>
            </a:r>
            <a:br>
              <a:rPr lang="pl-PL" altLang="zh-CN" sz="1000">
                <a:solidFill>
                  <a:schemeClr val="tx1"/>
                </a:solidFill>
              </a:rPr>
            </a:br>
            <a:r>
              <a:rPr lang="pl-PL" altLang="zh-CN" sz="1000">
                <a:solidFill>
                  <a:schemeClr val="tx1"/>
                </a:solidFill>
              </a:rPr>
              <a:t>(5%)</a:t>
            </a:r>
            <a:endParaRPr lang="en-US" altLang="zh-CN" sz="10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48877" name="Text Box 13"/>
          <p:cNvSpPr txBox="1">
            <a:spLocks noChangeArrowheads="1"/>
          </p:cNvSpPr>
          <p:nvPr/>
        </p:nvSpPr>
        <p:spPr bwMode="auto">
          <a:xfrm>
            <a:off x="3059113" y="1768475"/>
            <a:ext cx="781050" cy="360363"/>
          </a:xfrm>
          <a:prstGeom prst="rect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spcBef>
                <a:spcPct val="50000"/>
              </a:spcBef>
              <a:spcAft>
                <a:spcPct val="50000"/>
              </a:spcAft>
              <a:buClr>
                <a:schemeClr val="accent1"/>
              </a:buClr>
            </a:pPr>
            <a:r>
              <a:rPr lang="pl-PL" altLang="zh-CN" sz="1000">
                <a:solidFill>
                  <a:schemeClr val="tx1"/>
                </a:solidFill>
              </a:rPr>
              <a:t>sector </a:t>
            </a:r>
            <a:br>
              <a:rPr lang="pl-PL" altLang="zh-CN" sz="1000">
                <a:solidFill>
                  <a:schemeClr val="tx1"/>
                </a:solidFill>
              </a:rPr>
            </a:br>
            <a:r>
              <a:rPr lang="pl-PL" altLang="zh-CN" sz="1000">
                <a:solidFill>
                  <a:schemeClr val="tx1"/>
                </a:solidFill>
              </a:rPr>
              <a:t>(1%)</a:t>
            </a:r>
            <a:endParaRPr lang="en-US" altLang="zh-CN" sz="10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48878" name="Text Box 14"/>
          <p:cNvSpPr txBox="1">
            <a:spLocks noChangeArrowheads="1"/>
          </p:cNvSpPr>
          <p:nvPr/>
        </p:nvSpPr>
        <p:spPr bwMode="auto">
          <a:xfrm>
            <a:off x="2827338" y="2133600"/>
            <a:ext cx="303212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200">
                <a:solidFill>
                  <a:schemeClr val="tx1"/>
                </a:solidFill>
              </a:rPr>
              <a:t>6.1</a:t>
            </a:r>
            <a:endParaRPr lang="en-US" altLang="zh-CN" sz="12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48879" name="Text Box 15"/>
          <p:cNvSpPr txBox="1">
            <a:spLocks noChangeArrowheads="1"/>
          </p:cNvSpPr>
          <p:nvPr/>
        </p:nvSpPr>
        <p:spPr bwMode="auto">
          <a:xfrm>
            <a:off x="1539875" y="2100263"/>
            <a:ext cx="303213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200">
                <a:solidFill>
                  <a:schemeClr val="tx1"/>
                </a:solidFill>
              </a:rPr>
              <a:t>6.4</a:t>
            </a:r>
            <a:endParaRPr lang="en-US" altLang="zh-CN" sz="12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48880" name="Text Box 16"/>
          <p:cNvSpPr txBox="1">
            <a:spLocks noChangeArrowheads="1"/>
          </p:cNvSpPr>
          <p:nvPr/>
        </p:nvSpPr>
        <p:spPr bwMode="auto">
          <a:xfrm>
            <a:off x="6127750" y="4294188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99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91440" anchor="b">
            <a:spAutoFit/>
          </a:bodyPr>
          <a:lstStyle/>
          <a:p>
            <a:r>
              <a:rPr lang="en-US" altLang="zh-CN" sz="1200" b="1">
                <a:ea typeface="宋体" charset="-122"/>
              </a:rPr>
              <a:t>Stable level of average balances</a:t>
            </a:r>
          </a:p>
        </p:txBody>
      </p:sp>
      <p:sp>
        <p:nvSpPr>
          <p:cNvPr id="548881" name="Rectangle 17"/>
          <p:cNvSpPr>
            <a:spLocks noChangeArrowheads="1"/>
          </p:cNvSpPr>
          <p:nvPr/>
        </p:nvSpPr>
        <p:spPr bwMode="auto">
          <a:xfrm>
            <a:off x="4187825" y="5083175"/>
            <a:ext cx="158908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b">
            <a:spAutoFit/>
          </a:bodyPr>
          <a:lstStyle/>
          <a:p>
            <a:r>
              <a:rPr lang="pl-PL" altLang="zh-CN" sz="1200" b="1"/>
              <a:t>Factoring:  +44% YOY</a:t>
            </a:r>
            <a:endParaRPr lang="en-US" altLang="zh-CN" sz="1200" b="1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48882" name="AutoShape 18"/>
          <p:cNvSpPr>
            <a:spLocks noChangeArrowheads="1"/>
          </p:cNvSpPr>
          <p:nvPr/>
        </p:nvSpPr>
        <p:spPr bwMode="auto">
          <a:xfrm>
            <a:off x="5964238" y="5160963"/>
            <a:ext cx="381000" cy="293687"/>
          </a:xfrm>
          <a:prstGeom prst="upArrow">
            <a:avLst>
              <a:gd name="adj1" fmla="val 45241"/>
              <a:gd name="adj2" fmla="val 51389"/>
            </a:avLst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anchor="ctr">
            <a:spAutoFit/>
          </a:bodyPr>
          <a:lstStyle/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endParaRPr lang="pl-PL" altLang="zh-CN" sz="1000" b="1">
              <a:solidFill>
                <a:srgbClr val="000000"/>
              </a:solidFill>
            </a:endParaRPr>
          </a:p>
        </p:txBody>
      </p:sp>
      <p:sp>
        <p:nvSpPr>
          <p:cNvPr id="548883" name="Text Box 19"/>
          <p:cNvSpPr txBox="1">
            <a:spLocks noChangeArrowheads="1"/>
          </p:cNvSpPr>
          <p:nvPr/>
        </p:nvSpPr>
        <p:spPr bwMode="auto">
          <a:xfrm>
            <a:off x="4692650" y="5327650"/>
            <a:ext cx="781050" cy="360363"/>
          </a:xfrm>
          <a:prstGeom prst="rect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spcBef>
                <a:spcPct val="50000"/>
              </a:spcBef>
              <a:spcAft>
                <a:spcPct val="50000"/>
              </a:spcAft>
              <a:buClr>
                <a:schemeClr val="accent1"/>
              </a:buClr>
            </a:pPr>
            <a:r>
              <a:rPr lang="en-US" altLang="zh-CN" sz="1000">
                <a:solidFill>
                  <a:schemeClr val="tx1"/>
                </a:solidFill>
                <a:ea typeface="宋体" charset="-122"/>
              </a:rPr>
              <a:t>sector </a:t>
            </a:r>
            <a:br>
              <a:rPr lang="en-US" altLang="zh-CN" sz="1000">
                <a:solidFill>
                  <a:schemeClr val="tx1"/>
                </a:solidFill>
                <a:ea typeface="宋体" charset="-122"/>
              </a:rPr>
            </a:br>
            <a:r>
              <a:rPr lang="en-US" altLang="zh-CN" sz="1000">
                <a:solidFill>
                  <a:schemeClr val="tx1"/>
                </a:solidFill>
                <a:ea typeface="宋体" charset="-122"/>
              </a:rPr>
              <a:t>+14%</a:t>
            </a:r>
          </a:p>
        </p:txBody>
      </p:sp>
      <p:grpSp>
        <p:nvGrpSpPr>
          <p:cNvPr id="548909" name="Group 45"/>
          <p:cNvGrpSpPr>
            <a:grpSpLocks/>
          </p:cNvGrpSpPr>
          <p:nvPr/>
        </p:nvGrpSpPr>
        <p:grpSpPr bwMode="auto">
          <a:xfrm>
            <a:off x="5943600" y="4081463"/>
            <a:ext cx="2732088" cy="280987"/>
            <a:chOff x="3744" y="2571"/>
            <a:chExt cx="1721" cy="177"/>
          </a:xfrm>
        </p:grpSpPr>
        <p:sp>
          <p:nvSpPr>
            <p:cNvPr id="548886" name="AutoShape 22" descr="50%"/>
            <p:cNvSpPr>
              <a:spLocks noChangeArrowheads="1"/>
            </p:cNvSpPr>
            <p:nvPr/>
          </p:nvSpPr>
          <p:spPr bwMode="auto">
            <a:xfrm>
              <a:off x="3744" y="2610"/>
              <a:ext cx="1721" cy="110"/>
            </a:xfrm>
            <a:prstGeom prst="flowChartAlternateProcess">
              <a:avLst/>
            </a:prstGeom>
            <a:pattFill prst="pct50">
              <a:fgClr>
                <a:srgbClr val="DDEEFF"/>
              </a:fgClr>
              <a:bgClr>
                <a:schemeClr val="bg1"/>
              </a:bgClr>
            </a:pattFill>
            <a:ln w="9525" algn="ctr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anchor="ctr"/>
            <a:lstStyle/>
            <a:p>
              <a:endParaRPr lang="zh-CN" altLang="en-US"/>
            </a:p>
          </p:txBody>
        </p:sp>
        <p:sp>
          <p:nvSpPr>
            <p:cNvPr id="548887" name="Text Box 23"/>
            <p:cNvSpPr txBox="1">
              <a:spLocks noChangeArrowheads="1"/>
            </p:cNvSpPr>
            <p:nvPr/>
          </p:nvSpPr>
          <p:spPr bwMode="auto">
            <a:xfrm>
              <a:off x="4560" y="2584"/>
              <a:ext cx="272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8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pl-PL" altLang="zh-CN" sz="1100" b="1">
                  <a:solidFill>
                    <a:schemeClr val="tx1"/>
                  </a:solidFill>
                </a:rPr>
                <a:t>O/N</a:t>
              </a:r>
              <a:endParaRPr lang="en-AU" altLang="zh-CN" sz="1100" b="1">
                <a:solidFill>
                  <a:schemeClr val="tx1"/>
                </a:solidFill>
              </a:endParaRPr>
            </a:p>
          </p:txBody>
        </p:sp>
        <p:sp>
          <p:nvSpPr>
            <p:cNvPr id="548888" name="Text Box 24"/>
            <p:cNvSpPr txBox="1">
              <a:spLocks noChangeArrowheads="1"/>
            </p:cNvSpPr>
            <p:nvPr/>
          </p:nvSpPr>
          <p:spPr bwMode="auto">
            <a:xfrm>
              <a:off x="3945" y="2571"/>
              <a:ext cx="419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8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pl-PL" altLang="zh-CN" sz="1100" b="1">
                  <a:solidFill>
                    <a:schemeClr val="tx1"/>
                  </a:solidFill>
                </a:rPr>
                <a:t>current</a:t>
              </a:r>
            </a:p>
          </p:txBody>
        </p:sp>
        <p:sp>
          <p:nvSpPr>
            <p:cNvPr id="548889" name="Rectangle 25"/>
            <p:cNvSpPr>
              <a:spLocks noChangeArrowheads="1"/>
            </p:cNvSpPr>
            <p:nvPr/>
          </p:nvSpPr>
          <p:spPr bwMode="auto">
            <a:xfrm>
              <a:off x="4508" y="2625"/>
              <a:ext cx="68" cy="68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8890" name="Rectangle 26"/>
            <p:cNvSpPr>
              <a:spLocks noChangeArrowheads="1"/>
            </p:cNvSpPr>
            <p:nvPr/>
          </p:nvSpPr>
          <p:spPr bwMode="auto">
            <a:xfrm>
              <a:off x="3887" y="2628"/>
              <a:ext cx="68" cy="68"/>
            </a:xfrm>
            <a:prstGeom prst="rect">
              <a:avLst/>
            </a:prstGeom>
            <a:solidFill>
              <a:srgbClr val="99CCE1"/>
            </a:solidFill>
            <a:ln w="317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8891" name="Text Box 27"/>
            <p:cNvSpPr txBox="1">
              <a:spLocks noChangeArrowheads="1"/>
            </p:cNvSpPr>
            <p:nvPr/>
          </p:nvSpPr>
          <p:spPr bwMode="auto">
            <a:xfrm>
              <a:off x="4926" y="2580"/>
              <a:ext cx="306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8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pl-PL" altLang="zh-CN" sz="1100" b="1">
                  <a:solidFill>
                    <a:schemeClr val="tx1"/>
                  </a:solidFill>
                </a:rPr>
                <a:t>term</a:t>
              </a:r>
              <a:endParaRPr lang="en-AU" altLang="zh-CN" sz="1100" b="1">
                <a:solidFill>
                  <a:schemeClr val="tx1"/>
                </a:solidFill>
              </a:endParaRPr>
            </a:p>
          </p:txBody>
        </p:sp>
      </p:grpSp>
      <p:sp>
        <p:nvSpPr>
          <p:cNvPr id="548892" name="Rectangle 28"/>
          <p:cNvSpPr>
            <a:spLocks noChangeArrowheads="1"/>
          </p:cNvSpPr>
          <p:nvPr/>
        </p:nvSpPr>
        <p:spPr bwMode="auto">
          <a:xfrm>
            <a:off x="7731125" y="4165600"/>
            <a:ext cx="107950" cy="107950"/>
          </a:xfrm>
          <a:prstGeom prst="rect">
            <a:avLst/>
          </a:prstGeom>
          <a:solidFill>
            <a:srgbClr val="333399">
              <a:alpha val="82001"/>
            </a:srgbClr>
          </a:solidFill>
          <a:ln w="317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48894" name="Group 30"/>
          <p:cNvGrpSpPr>
            <a:grpSpLocks/>
          </p:cNvGrpSpPr>
          <p:nvPr/>
        </p:nvGrpSpPr>
        <p:grpSpPr bwMode="auto">
          <a:xfrm>
            <a:off x="5692775" y="1760538"/>
            <a:ext cx="3219450" cy="2274887"/>
            <a:chOff x="111" y="1074"/>
            <a:chExt cx="2028" cy="1433"/>
          </a:xfrm>
        </p:grpSpPr>
        <p:graphicFrame>
          <p:nvGraphicFramePr>
            <p:cNvPr id="548895" name="Object 31"/>
            <p:cNvGraphicFramePr>
              <a:graphicFrameLocks/>
            </p:cNvGraphicFramePr>
            <p:nvPr/>
          </p:nvGraphicFramePr>
          <p:xfrm>
            <a:off x="111" y="1083"/>
            <a:ext cx="2028" cy="14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8934" name="Chart" r:id="rId6" imgW="6343690" imgH="4572128" progId="MSGraph.Chart.8">
                    <p:embed followColorScheme="full"/>
                  </p:oleObj>
                </mc:Choice>
                <mc:Fallback>
                  <p:oleObj name="Chart" r:id="rId6" imgW="6343690" imgH="4572128" progId="MSGraph.Chart.8">
                    <p:embed followColorScheme="full"/>
                    <p:pic>
                      <p:nvPicPr>
                        <p:cNvPr id="0" name="Object 31"/>
                        <p:cNvPicPr preferRelativeResize="0"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7501" r="28418"/>
                        <a:stretch>
                          <a:fillRect/>
                        </a:stretch>
                      </p:blipFill>
                      <p:spPr bwMode="auto">
                        <a:xfrm>
                          <a:off x="111" y="1083"/>
                          <a:ext cx="2028" cy="14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8896" name="Text Box 32"/>
            <p:cNvSpPr txBox="1">
              <a:spLocks noChangeArrowheads="1"/>
            </p:cNvSpPr>
            <p:nvPr/>
          </p:nvSpPr>
          <p:spPr bwMode="auto">
            <a:xfrm>
              <a:off x="217" y="1074"/>
              <a:ext cx="33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>
              <a:spAutoFit/>
            </a:bodyPr>
            <a:lstStyle/>
            <a:p>
              <a:pPr eaLnBrk="1" hangingPunct="1">
                <a:lnSpc>
                  <a:spcPct val="120000"/>
                </a:lnSpc>
                <a:spcAft>
                  <a:spcPct val="50000"/>
                </a:spcAft>
                <a:buClr>
                  <a:schemeClr val="accent1"/>
                </a:buClr>
                <a:buFont typeface="Arial" charset="0"/>
                <a:buNone/>
              </a:pPr>
              <a:r>
                <a:rPr lang="pl-PL" altLang="zh-CN" sz="1000">
                  <a:solidFill>
                    <a:schemeClr val="tx1"/>
                  </a:solidFill>
                </a:rPr>
                <a:t>/PLN B/</a:t>
              </a:r>
              <a:endParaRPr lang="en-US" altLang="zh-CN" sz="1000">
                <a:solidFill>
                  <a:schemeClr val="tx1"/>
                </a:solidFill>
                <a:ea typeface="宋体" charset="-122"/>
              </a:endParaRPr>
            </a:p>
          </p:txBody>
        </p:sp>
      </p:grpSp>
      <p:sp>
        <p:nvSpPr>
          <p:cNvPr id="548897" name="AutoShape 33"/>
          <p:cNvSpPr>
            <a:spLocks noChangeArrowheads="1"/>
          </p:cNvSpPr>
          <p:nvPr/>
        </p:nvSpPr>
        <p:spPr bwMode="auto">
          <a:xfrm>
            <a:off x="7677150" y="3238500"/>
            <a:ext cx="479425" cy="238125"/>
          </a:xfrm>
          <a:prstGeom prst="flowChartAlternateProcess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pl-PL" altLang="zh-CN" sz="1000">
                <a:solidFill>
                  <a:schemeClr val="tx1"/>
                </a:solidFill>
              </a:rPr>
              <a:t>(19%)</a:t>
            </a:r>
            <a:endParaRPr lang="en-US" altLang="zh-CN" sz="10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48898" name="AutoShape 34"/>
          <p:cNvSpPr>
            <a:spLocks noChangeArrowheads="1"/>
          </p:cNvSpPr>
          <p:nvPr/>
        </p:nvSpPr>
        <p:spPr bwMode="auto">
          <a:xfrm>
            <a:off x="7677150" y="2433638"/>
            <a:ext cx="477838" cy="238125"/>
          </a:xfrm>
          <a:prstGeom prst="flowChartAlternateProcess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pl-PL" altLang="zh-CN" sz="1000">
                <a:solidFill>
                  <a:schemeClr val="tx1"/>
                </a:solidFill>
              </a:rPr>
              <a:t>(11%)</a:t>
            </a:r>
            <a:endParaRPr lang="en-US" altLang="zh-CN" sz="10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48899" name="Text Box 35"/>
          <p:cNvSpPr txBox="1">
            <a:spLocks noChangeArrowheads="1"/>
          </p:cNvSpPr>
          <p:nvPr/>
        </p:nvSpPr>
        <p:spPr bwMode="auto">
          <a:xfrm>
            <a:off x="8205788" y="2111375"/>
            <a:ext cx="38735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200">
                <a:solidFill>
                  <a:schemeClr val="tx1"/>
                </a:solidFill>
              </a:rPr>
              <a:t>12.2</a:t>
            </a:r>
            <a:endParaRPr lang="en-US" altLang="zh-CN" sz="12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48900" name="Text Box 36"/>
          <p:cNvSpPr txBox="1">
            <a:spLocks noChangeArrowheads="1"/>
          </p:cNvSpPr>
          <p:nvPr/>
        </p:nvSpPr>
        <p:spPr bwMode="auto">
          <a:xfrm>
            <a:off x="7283450" y="1887538"/>
            <a:ext cx="387350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200">
                <a:solidFill>
                  <a:schemeClr val="tx1"/>
                </a:solidFill>
              </a:rPr>
              <a:t>14.2</a:t>
            </a:r>
            <a:endParaRPr lang="en-US" altLang="zh-CN" sz="12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48901" name="Text Box 37"/>
          <p:cNvSpPr txBox="1">
            <a:spLocks noChangeArrowheads="1"/>
          </p:cNvSpPr>
          <p:nvPr/>
        </p:nvSpPr>
        <p:spPr bwMode="auto">
          <a:xfrm>
            <a:off x="6359525" y="2133600"/>
            <a:ext cx="387350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200">
                <a:solidFill>
                  <a:schemeClr val="tx1"/>
                </a:solidFill>
              </a:rPr>
              <a:t>12.2</a:t>
            </a:r>
            <a:endParaRPr lang="en-US" altLang="zh-CN" sz="12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48902" name="AutoShape 38"/>
          <p:cNvSpPr>
            <a:spLocks noChangeArrowheads="1"/>
          </p:cNvSpPr>
          <p:nvPr/>
        </p:nvSpPr>
        <p:spPr bwMode="auto">
          <a:xfrm>
            <a:off x="6248400" y="2133600"/>
            <a:ext cx="576263" cy="1871663"/>
          </a:xfrm>
          <a:prstGeom prst="flowChartAlternateProcess">
            <a:avLst/>
          </a:prstGeom>
          <a:noFill/>
          <a:ln w="15875" algn="ctr">
            <a:solidFill>
              <a:srgbClr val="0000FF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zh-CN" altLang="en-US"/>
          </a:p>
        </p:txBody>
      </p:sp>
      <p:sp>
        <p:nvSpPr>
          <p:cNvPr id="548903" name="Line 39"/>
          <p:cNvSpPr>
            <a:spLocks noChangeShapeType="1"/>
          </p:cNvSpPr>
          <p:nvPr/>
        </p:nvSpPr>
        <p:spPr bwMode="auto">
          <a:xfrm>
            <a:off x="7689850" y="2133600"/>
            <a:ext cx="503238" cy="215900"/>
          </a:xfrm>
          <a:prstGeom prst="line">
            <a:avLst/>
          </a:prstGeom>
          <a:noFill/>
          <a:ln w="381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endParaRPr lang="zh-CN" altLang="en-US"/>
          </a:p>
        </p:txBody>
      </p:sp>
      <p:sp>
        <p:nvSpPr>
          <p:cNvPr id="548904" name="Line 40"/>
          <p:cNvSpPr>
            <a:spLocks noChangeShapeType="1"/>
          </p:cNvSpPr>
          <p:nvPr/>
        </p:nvSpPr>
        <p:spPr bwMode="auto">
          <a:xfrm>
            <a:off x="7689850" y="3068638"/>
            <a:ext cx="503238" cy="144462"/>
          </a:xfrm>
          <a:prstGeom prst="line">
            <a:avLst/>
          </a:prstGeom>
          <a:noFill/>
          <a:ln w="381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endParaRPr lang="zh-CN" altLang="en-US"/>
          </a:p>
        </p:txBody>
      </p:sp>
      <p:pic>
        <p:nvPicPr>
          <p:cNvPr id="548908" name="Picture 44" descr="kontenerowie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638" y="4797425"/>
            <a:ext cx="2306637" cy="136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8911" name="AutoShape 47"/>
          <p:cNvSpPr>
            <a:spLocks noChangeArrowheads="1"/>
          </p:cNvSpPr>
          <p:nvPr/>
        </p:nvSpPr>
        <p:spPr bwMode="auto">
          <a:xfrm>
            <a:off x="7761288" y="1938338"/>
            <a:ext cx="431800" cy="195262"/>
          </a:xfrm>
          <a:prstGeom prst="flowChartAlternateProcess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pl-PL" altLang="zh-CN" sz="1000">
                <a:solidFill>
                  <a:schemeClr val="tx1"/>
                </a:solidFill>
              </a:rPr>
              <a:t>(14%)</a:t>
            </a:r>
            <a:endParaRPr lang="en-US" altLang="zh-CN" sz="10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48912" name="Text Box 48"/>
          <p:cNvSpPr txBox="1">
            <a:spLocks noChangeArrowheads="1"/>
          </p:cNvSpPr>
          <p:nvPr/>
        </p:nvSpPr>
        <p:spPr bwMode="auto">
          <a:xfrm>
            <a:off x="600075" y="4271963"/>
            <a:ext cx="34544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FA5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1200" b="1">
                <a:ea typeface="宋体" charset="-122"/>
              </a:rPr>
              <a:t>Corporate loans structure 31/03/10</a:t>
            </a:r>
          </a:p>
        </p:txBody>
      </p:sp>
      <p:graphicFrame>
        <p:nvGraphicFramePr>
          <p:cNvPr id="548913" name="Object 49"/>
          <p:cNvGraphicFramePr>
            <a:graphicFrameLocks noChangeAspect="1"/>
          </p:cNvGraphicFramePr>
          <p:nvPr/>
        </p:nvGraphicFramePr>
        <p:xfrm>
          <a:off x="876300" y="4500563"/>
          <a:ext cx="2492375" cy="187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935" name="Chart" r:id="rId9" imgW="2857548" imgH="2419406" progId="MSGraph.Chart.8">
                  <p:embed followColorScheme="full"/>
                </p:oleObj>
              </mc:Choice>
              <mc:Fallback>
                <p:oleObj name="Chart" r:id="rId9" imgW="2857548" imgH="2419406" progId="MSGraph.Chart.8">
                  <p:embed followColorScheme="full"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4500563"/>
                        <a:ext cx="2492375" cy="187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8914" name="Text Box 50"/>
          <p:cNvSpPr txBox="1">
            <a:spLocks noChangeArrowheads="1"/>
          </p:cNvSpPr>
          <p:nvPr/>
        </p:nvSpPr>
        <p:spPr bwMode="auto">
          <a:xfrm>
            <a:off x="2505075" y="4594225"/>
            <a:ext cx="151130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lnSpc>
                <a:spcPct val="120000"/>
              </a:lnSpc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800" b="1">
                <a:ea typeface="宋体" charset="-122"/>
              </a:rPr>
              <a:t>SME &amp; MME Enterprises</a:t>
            </a:r>
            <a:r>
              <a:rPr lang="pl-PL" altLang="zh-CN" sz="800" b="1"/>
              <a:t>   </a:t>
            </a:r>
            <a:endParaRPr lang="en-US" altLang="zh-CN" sz="800" b="1">
              <a:ea typeface="宋体" charset="-122"/>
            </a:endParaRPr>
          </a:p>
        </p:txBody>
      </p:sp>
      <p:sp>
        <p:nvSpPr>
          <p:cNvPr id="548915" name="Text Box 51"/>
          <p:cNvSpPr txBox="1">
            <a:spLocks noChangeArrowheads="1"/>
          </p:cNvSpPr>
          <p:nvPr/>
        </p:nvSpPr>
        <p:spPr bwMode="auto">
          <a:xfrm>
            <a:off x="2398713" y="6156325"/>
            <a:ext cx="1281112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lnSpc>
                <a:spcPct val="120000"/>
              </a:lnSpc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800" b="1">
                <a:ea typeface="宋体" charset="-122"/>
              </a:rPr>
              <a:t>Corporate Clients</a:t>
            </a:r>
            <a:r>
              <a:rPr lang="pl-PL" altLang="zh-CN" sz="800" b="1"/>
              <a:t>   </a:t>
            </a:r>
            <a:endParaRPr lang="en-US" altLang="zh-CN" sz="800" b="1">
              <a:ea typeface="宋体" charset="-122"/>
            </a:endParaRPr>
          </a:p>
        </p:txBody>
      </p:sp>
      <p:sp>
        <p:nvSpPr>
          <p:cNvPr id="548916" name="Text Box 52"/>
          <p:cNvSpPr txBox="1">
            <a:spLocks noChangeArrowheads="1"/>
          </p:cNvSpPr>
          <p:nvPr/>
        </p:nvSpPr>
        <p:spPr bwMode="auto">
          <a:xfrm>
            <a:off x="344488" y="4797425"/>
            <a:ext cx="1281112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lnSpc>
                <a:spcPct val="120000"/>
              </a:lnSpc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800" b="1">
                <a:ea typeface="宋体" charset="-122"/>
              </a:rPr>
              <a:t>Global Clients</a:t>
            </a:r>
            <a:r>
              <a:rPr lang="pl-PL" altLang="zh-CN" sz="800" b="1"/>
              <a:t> </a:t>
            </a:r>
          </a:p>
          <a:p>
            <a:pPr algn="ctr" eaLnBrk="1" hangingPunct="1">
              <a:lnSpc>
                <a:spcPct val="120000"/>
              </a:lnSpc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800" b="1"/>
              <a:t>   </a:t>
            </a:r>
            <a:endParaRPr lang="en-US" altLang="zh-CN" sz="800" b="1">
              <a:ea typeface="宋体" charset="-122"/>
            </a:endParaRPr>
          </a:p>
        </p:txBody>
      </p:sp>
      <p:sp>
        <p:nvSpPr>
          <p:cNvPr id="548917" name="Line 53"/>
          <p:cNvSpPr>
            <a:spLocks noChangeShapeType="1"/>
          </p:cNvSpPr>
          <p:nvPr/>
        </p:nvSpPr>
        <p:spPr bwMode="auto">
          <a:xfrm>
            <a:off x="2576513" y="6092825"/>
            <a:ext cx="303212" cy="73025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/>
          <a:lstStyle/>
          <a:p>
            <a:endParaRPr lang="zh-CN" altLang="en-US"/>
          </a:p>
        </p:txBody>
      </p:sp>
      <p:sp>
        <p:nvSpPr>
          <p:cNvPr id="548918" name="Text Box 54"/>
          <p:cNvSpPr txBox="1">
            <a:spLocks noChangeArrowheads="1"/>
          </p:cNvSpPr>
          <p:nvPr/>
        </p:nvSpPr>
        <p:spPr bwMode="auto">
          <a:xfrm>
            <a:off x="2827338" y="5640388"/>
            <a:ext cx="1281112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lnSpc>
                <a:spcPct val="120000"/>
              </a:lnSpc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800" b="1">
                <a:ea typeface="宋体" charset="-122"/>
              </a:rPr>
              <a:t>Public Sector</a:t>
            </a:r>
            <a:r>
              <a:rPr lang="pl-PL" altLang="zh-CN" sz="800" b="1"/>
              <a:t>     </a:t>
            </a:r>
            <a:endParaRPr lang="en-US" altLang="zh-CN" sz="800" b="1">
              <a:ea typeface="宋体" charset="-122"/>
            </a:endParaRPr>
          </a:p>
        </p:txBody>
      </p:sp>
      <p:sp>
        <p:nvSpPr>
          <p:cNvPr id="548919" name="Line 55"/>
          <p:cNvSpPr>
            <a:spLocks noChangeShapeType="1"/>
          </p:cNvSpPr>
          <p:nvPr/>
        </p:nvSpPr>
        <p:spPr bwMode="auto">
          <a:xfrm>
            <a:off x="3008313" y="5516563"/>
            <a:ext cx="288925" cy="144462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/>
          <a:lstStyle/>
          <a:p>
            <a:endParaRPr lang="zh-CN" altLang="en-US"/>
          </a:p>
        </p:txBody>
      </p:sp>
      <p:sp>
        <p:nvSpPr>
          <p:cNvPr id="548920" name="Line 56"/>
          <p:cNvSpPr>
            <a:spLocks noChangeShapeType="1"/>
          </p:cNvSpPr>
          <p:nvPr/>
        </p:nvSpPr>
        <p:spPr bwMode="auto">
          <a:xfrm flipV="1">
            <a:off x="2792413" y="4724400"/>
            <a:ext cx="215900" cy="144463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/>
          <a:lstStyle/>
          <a:p>
            <a:endParaRPr lang="zh-CN" altLang="en-US"/>
          </a:p>
        </p:txBody>
      </p:sp>
      <p:sp>
        <p:nvSpPr>
          <p:cNvPr id="548921" name="Line 57"/>
          <p:cNvSpPr>
            <a:spLocks noChangeShapeType="1"/>
          </p:cNvSpPr>
          <p:nvPr/>
        </p:nvSpPr>
        <p:spPr bwMode="auto">
          <a:xfrm>
            <a:off x="847725" y="4941888"/>
            <a:ext cx="288925" cy="2159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/>
          <a:lstStyle/>
          <a:p>
            <a:endParaRPr lang="zh-CN" altLang="en-US"/>
          </a:p>
        </p:txBody>
      </p:sp>
      <p:sp>
        <p:nvSpPr>
          <p:cNvPr id="548922" name="AutoShape 58"/>
          <p:cNvSpPr>
            <a:spLocks noChangeArrowheads="1"/>
          </p:cNvSpPr>
          <p:nvPr/>
        </p:nvSpPr>
        <p:spPr bwMode="auto">
          <a:xfrm>
            <a:off x="3960813" y="4784725"/>
            <a:ext cx="2519362" cy="14398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/>
          <a:lstStyle/>
          <a:p>
            <a:pPr algn="ctr" eaLnBrk="1" hangingPunct="1">
              <a:lnSpc>
                <a:spcPct val="105000"/>
              </a:lnSpc>
              <a:buClr>
                <a:schemeClr val="accent2"/>
              </a:buClr>
              <a:buSzPct val="130000"/>
              <a:buFont typeface="Wingdings" pitchFamily="2" charset="2"/>
              <a:buNone/>
            </a:pPr>
            <a:endParaRPr lang="pl-PL" altLang="zh-CN" sz="1400" b="1"/>
          </a:p>
        </p:txBody>
      </p:sp>
      <p:sp>
        <p:nvSpPr>
          <p:cNvPr id="548925" name="Rectangle 61"/>
          <p:cNvSpPr>
            <a:spLocks noChangeArrowheads="1"/>
          </p:cNvSpPr>
          <p:nvPr/>
        </p:nvSpPr>
        <p:spPr bwMode="auto">
          <a:xfrm>
            <a:off x="4168775" y="4827588"/>
            <a:ext cx="2159000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b">
            <a:spAutoFit/>
          </a:bodyPr>
          <a:lstStyle/>
          <a:p>
            <a:r>
              <a:rPr lang="en-US" altLang="zh-CN" sz="1200" b="1">
                <a:ea typeface="宋体" charset="-122"/>
              </a:rPr>
              <a:t>Increase of factoring turnover</a:t>
            </a:r>
            <a:endParaRPr lang="en-US" altLang="zh-CN" sz="1200" b="1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48926" name="Rectangle 62"/>
          <p:cNvSpPr>
            <a:spLocks noChangeArrowheads="1"/>
          </p:cNvSpPr>
          <p:nvPr/>
        </p:nvSpPr>
        <p:spPr bwMode="auto">
          <a:xfrm>
            <a:off x="4216400" y="5746750"/>
            <a:ext cx="21002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b">
            <a:spAutoFit/>
          </a:bodyPr>
          <a:lstStyle/>
          <a:p>
            <a:r>
              <a:rPr lang="en-US" altLang="zh-CN" sz="1000" b="1">
                <a:ea typeface="宋体" charset="-122"/>
              </a:rPr>
              <a:t>third place in turnover among </a:t>
            </a:r>
          </a:p>
          <a:p>
            <a:r>
              <a:rPr lang="en-US" altLang="zh-CN" sz="1000" b="1">
                <a:ea typeface="宋体" charset="-122"/>
              </a:rPr>
              <a:t>banks rendering factoring services</a:t>
            </a:r>
            <a:endParaRPr lang="en-US" altLang="zh-CN" sz="1000" b="1">
              <a:solidFill>
                <a:schemeClr val="tx1"/>
              </a:solidFill>
              <a:ea typeface="宋体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Text Box 2"/>
          <p:cNvSpPr txBox="1">
            <a:spLocks noChangeArrowheads="1"/>
          </p:cNvSpPr>
          <p:nvPr/>
        </p:nvSpPr>
        <p:spPr bwMode="auto">
          <a:xfrm>
            <a:off x="493713" y="3478213"/>
            <a:ext cx="62071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000">
                <a:solidFill>
                  <a:schemeClr val="hlink"/>
                </a:solidFill>
              </a:rPr>
              <a:t>/PLN MM</a:t>
            </a:r>
            <a:endParaRPr lang="en-US" altLang="zh-CN" sz="1000">
              <a:solidFill>
                <a:schemeClr val="hlink"/>
              </a:solidFill>
              <a:ea typeface="宋体" charset="-122"/>
            </a:endParaRPr>
          </a:p>
        </p:txBody>
      </p:sp>
      <p:sp>
        <p:nvSpPr>
          <p:cNvPr id="520195" name="Rectangle 3"/>
          <p:cNvSpPr>
            <a:spLocks noChangeArrowheads="1"/>
          </p:cNvSpPr>
          <p:nvPr/>
        </p:nvSpPr>
        <p:spPr bwMode="auto">
          <a:xfrm>
            <a:off x="273050" y="177800"/>
            <a:ext cx="9725025" cy="75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FA54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2400">
                <a:solidFill>
                  <a:schemeClr val="accent2"/>
                </a:solidFill>
                <a:latin typeface="Arial" charset="0"/>
              </a:defRPr>
            </a:lvl1pPr>
            <a:lvl2pPr>
              <a:defRPr sz="2400">
                <a:solidFill>
                  <a:schemeClr val="accent2"/>
                </a:solidFill>
                <a:latin typeface="Arial" charset="0"/>
              </a:defRPr>
            </a:lvl2pPr>
            <a:lvl3pPr>
              <a:defRPr sz="2400">
                <a:solidFill>
                  <a:schemeClr val="accent2"/>
                </a:solidFill>
                <a:latin typeface="Arial" charset="0"/>
              </a:defRPr>
            </a:lvl3pPr>
            <a:lvl4pPr>
              <a:defRPr sz="2400">
                <a:solidFill>
                  <a:schemeClr val="accent2"/>
                </a:solidFill>
                <a:latin typeface="Arial" charset="0"/>
              </a:defRPr>
            </a:lvl4pPr>
            <a:lvl5pPr>
              <a:defRPr sz="2400">
                <a:solidFill>
                  <a:schemeClr val="accent2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>
                <a:ea typeface="宋体" charset="-122"/>
              </a:rPr>
              <a:t>Stabilization of fee &amp; commission result </a:t>
            </a:r>
            <a:endParaRPr lang="en-AU" altLang="zh-CN"/>
          </a:p>
        </p:txBody>
      </p:sp>
      <p:sp>
        <p:nvSpPr>
          <p:cNvPr id="520196" name="AutoShape 4"/>
          <p:cNvSpPr>
            <a:spLocks noChangeArrowheads="1"/>
          </p:cNvSpPr>
          <p:nvPr/>
        </p:nvSpPr>
        <p:spPr bwMode="auto">
          <a:xfrm>
            <a:off x="415925" y="993775"/>
            <a:ext cx="9145588" cy="4989513"/>
          </a:xfrm>
          <a:prstGeom prst="roundRect">
            <a:avLst>
              <a:gd name="adj" fmla="val 8514"/>
            </a:avLst>
          </a:prstGeom>
          <a:noFill/>
          <a:ln w="9525" algn="ctr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anchor="ctr"/>
          <a:lstStyle/>
          <a:p>
            <a:endParaRPr lang="zh-CN" altLang="en-US"/>
          </a:p>
        </p:txBody>
      </p:sp>
      <p:sp>
        <p:nvSpPr>
          <p:cNvPr id="520197" name="AutoShape 5"/>
          <p:cNvSpPr>
            <a:spLocks noChangeArrowheads="1"/>
          </p:cNvSpPr>
          <p:nvPr/>
        </p:nvSpPr>
        <p:spPr bwMode="auto">
          <a:xfrm>
            <a:off x="488950" y="993775"/>
            <a:ext cx="9001125" cy="43338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algn="ctr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anchor="ctr"/>
          <a:lstStyle/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1800" b="1">
                <a:solidFill>
                  <a:schemeClr val="bg1"/>
                </a:solidFill>
                <a:ea typeface="宋体" charset="-122"/>
              </a:rPr>
              <a:t>Net fee &amp; commission income</a:t>
            </a:r>
          </a:p>
        </p:txBody>
      </p:sp>
      <p:sp>
        <p:nvSpPr>
          <p:cNvPr id="520198" name="Text Box 6"/>
          <p:cNvSpPr txBox="1">
            <a:spLocks noChangeArrowheads="1"/>
          </p:cNvSpPr>
          <p:nvPr/>
        </p:nvSpPr>
        <p:spPr bwMode="auto">
          <a:xfrm>
            <a:off x="2441575" y="3452813"/>
            <a:ext cx="2420938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1200" b="1" u="sng">
                <a:ea typeface="宋体" charset="-122"/>
              </a:rPr>
              <a:t>Net fee and commission income</a:t>
            </a:r>
          </a:p>
        </p:txBody>
      </p:sp>
      <p:sp>
        <p:nvSpPr>
          <p:cNvPr id="520199" name="Line 7"/>
          <p:cNvSpPr>
            <a:spLocks noChangeShapeType="1"/>
          </p:cNvSpPr>
          <p:nvPr/>
        </p:nvSpPr>
        <p:spPr bwMode="auto">
          <a:xfrm flipV="1">
            <a:off x="3944938" y="4076700"/>
            <a:ext cx="692150" cy="198438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="ctr"/>
          <a:lstStyle/>
          <a:p>
            <a:endParaRPr lang="zh-CN" altLang="en-US"/>
          </a:p>
        </p:txBody>
      </p:sp>
      <p:sp>
        <p:nvSpPr>
          <p:cNvPr id="520200" name="Text Box 8"/>
          <p:cNvSpPr txBox="1">
            <a:spLocks noChangeArrowheads="1"/>
          </p:cNvSpPr>
          <p:nvPr/>
        </p:nvSpPr>
        <p:spPr bwMode="auto">
          <a:xfrm>
            <a:off x="3440113" y="4149725"/>
            <a:ext cx="466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08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50000"/>
              </a:spcAft>
              <a:buClr>
                <a:schemeClr val="accent1"/>
              </a:buClr>
            </a:pPr>
            <a:r>
              <a:rPr lang="pl-PL" altLang="zh-CN" sz="1200" b="1">
                <a:solidFill>
                  <a:srgbClr val="3366FF"/>
                </a:solidFill>
              </a:rPr>
              <a:t>4%</a:t>
            </a:r>
          </a:p>
        </p:txBody>
      </p:sp>
      <p:sp>
        <p:nvSpPr>
          <p:cNvPr id="520201" name="Line 9"/>
          <p:cNvSpPr>
            <a:spLocks noChangeShapeType="1"/>
          </p:cNvSpPr>
          <p:nvPr/>
        </p:nvSpPr>
        <p:spPr bwMode="auto">
          <a:xfrm flipV="1">
            <a:off x="3440113" y="4292600"/>
            <a:ext cx="406400" cy="73025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="ctr"/>
          <a:lstStyle/>
          <a:p>
            <a:endParaRPr lang="zh-CN" altLang="en-US"/>
          </a:p>
        </p:txBody>
      </p:sp>
      <p:sp>
        <p:nvSpPr>
          <p:cNvPr id="520202" name="Text Box 10"/>
          <p:cNvSpPr txBox="1">
            <a:spLocks noChangeArrowheads="1"/>
          </p:cNvSpPr>
          <p:nvPr/>
        </p:nvSpPr>
        <p:spPr bwMode="auto">
          <a:xfrm>
            <a:off x="4016375" y="4005263"/>
            <a:ext cx="466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08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50000"/>
              </a:spcAft>
              <a:buClr>
                <a:schemeClr val="accent1"/>
              </a:buClr>
            </a:pPr>
            <a:r>
              <a:rPr lang="pl-PL" altLang="zh-CN" sz="1200" b="1">
                <a:solidFill>
                  <a:srgbClr val="3366FF"/>
                </a:solidFill>
              </a:rPr>
              <a:t>15%</a:t>
            </a:r>
          </a:p>
        </p:txBody>
      </p:sp>
      <p:graphicFrame>
        <p:nvGraphicFramePr>
          <p:cNvPr id="520203" name="Object 11"/>
          <p:cNvGraphicFramePr>
            <a:graphicFrameLocks noGrp="1" noChangeAspect="1"/>
          </p:cNvGraphicFramePr>
          <p:nvPr>
            <p:ph/>
          </p:nvPr>
        </p:nvGraphicFramePr>
        <p:xfrm>
          <a:off x="6330950" y="3594100"/>
          <a:ext cx="2408238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35" name="Chart" r:id="rId4" imgW="2857548" imgH="2628852" progId="MSGraph.Chart.8">
                  <p:embed followColorScheme="full"/>
                </p:oleObj>
              </mc:Choice>
              <mc:Fallback>
                <p:oleObj name="Chart" r:id="rId4" imgW="2857548" imgH="2628852" progId="MSGraph.Chart.8">
                  <p:embed followColorScheme="full"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0950" y="3594100"/>
                        <a:ext cx="2408238" cy="221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0205" name="Text Box 13"/>
          <p:cNvSpPr txBox="1">
            <a:spLocks noChangeArrowheads="1"/>
          </p:cNvSpPr>
          <p:nvPr/>
        </p:nvSpPr>
        <p:spPr bwMode="auto">
          <a:xfrm>
            <a:off x="8512175" y="3673475"/>
            <a:ext cx="11366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lnSpc>
                <a:spcPct val="120000"/>
              </a:lnSpc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800" b="1"/>
              <a:t>Dom Maklerski Banku Handlowego </a:t>
            </a:r>
          </a:p>
          <a:p>
            <a:pPr algn="ctr" eaLnBrk="1" hangingPunct="1">
              <a:lnSpc>
                <a:spcPct val="120000"/>
              </a:lnSpc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800" b="1"/>
              <a:t>   </a:t>
            </a:r>
            <a:endParaRPr lang="en-US" altLang="zh-CN" sz="800">
              <a:ea typeface="宋体" charset="-122"/>
            </a:endParaRPr>
          </a:p>
        </p:txBody>
      </p:sp>
      <p:sp>
        <p:nvSpPr>
          <p:cNvPr id="520206" name="Line 14"/>
          <p:cNvSpPr>
            <a:spLocks noChangeShapeType="1"/>
          </p:cNvSpPr>
          <p:nvPr/>
        </p:nvSpPr>
        <p:spPr bwMode="auto">
          <a:xfrm flipV="1">
            <a:off x="8266113" y="3862388"/>
            <a:ext cx="287337" cy="71437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/>
          <a:lstStyle/>
          <a:p>
            <a:endParaRPr lang="zh-CN" altLang="en-US"/>
          </a:p>
        </p:txBody>
      </p:sp>
      <p:sp>
        <p:nvSpPr>
          <p:cNvPr id="520207" name="Text Box 15"/>
          <p:cNvSpPr txBox="1">
            <a:spLocks noChangeArrowheads="1"/>
          </p:cNvSpPr>
          <p:nvPr/>
        </p:nvSpPr>
        <p:spPr bwMode="auto">
          <a:xfrm>
            <a:off x="6103938" y="5462588"/>
            <a:ext cx="1281112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lnSpc>
                <a:spcPct val="120000"/>
              </a:lnSpc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800" b="1"/>
              <a:t>Others  </a:t>
            </a:r>
          </a:p>
          <a:p>
            <a:pPr algn="ctr" eaLnBrk="1" hangingPunct="1">
              <a:lnSpc>
                <a:spcPct val="120000"/>
              </a:lnSpc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800" b="1"/>
              <a:t>   </a:t>
            </a:r>
            <a:endParaRPr lang="en-US" altLang="zh-CN" sz="800" b="1">
              <a:ea typeface="宋体" charset="-122"/>
            </a:endParaRPr>
          </a:p>
        </p:txBody>
      </p:sp>
      <p:sp>
        <p:nvSpPr>
          <p:cNvPr id="520208" name="Line 16"/>
          <p:cNvSpPr>
            <a:spLocks noChangeShapeType="1"/>
          </p:cNvSpPr>
          <p:nvPr/>
        </p:nvSpPr>
        <p:spPr bwMode="auto">
          <a:xfrm flipV="1">
            <a:off x="6707188" y="5319713"/>
            <a:ext cx="158750" cy="161925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/>
          <a:lstStyle/>
          <a:p>
            <a:endParaRPr lang="zh-CN" altLang="en-US"/>
          </a:p>
        </p:txBody>
      </p:sp>
      <p:sp>
        <p:nvSpPr>
          <p:cNvPr id="520209" name="Line 17"/>
          <p:cNvSpPr>
            <a:spLocks noChangeShapeType="1"/>
          </p:cNvSpPr>
          <p:nvPr/>
        </p:nvSpPr>
        <p:spPr bwMode="auto">
          <a:xfrm flipH="1" flipV="1">
            <a:off x="8275638" y="5246688"/>
            <a:ext cx="206375" cy="55562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/>
          <a:lstStyle/>
          <a:p>
            <a:endParaRPr lang="zh-CN" altLang="en-US"/>
          </a:p>
        </p:txBody>
      </p:sp>
      <p:sp>
        <p:nvSpPr>
          <p:cNvPr id="520210" name="Text Box 18"/>
          <p:cNvSpPr txBox="1">
            <a:spLocks noChangeArrowheads="1"/>
          </p:cNvSpPr>
          <p:nvPr/>
        </p:nvSpPr>
        <p:spPr bwMode="auto">
          <a:xfrm>
            <a:off x="7837488" y="5619750"/>
            <a:ext cx="754062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800" b="1"/>
              <a:t>Ipopema</a:t>
            </a:r>
          </a:p>
          <a:p>
            <a:pPr eaLnBrk="1" hangingPunct="1">
              <a:lnSpc>
                <a:spcPct val="120000"/>
              </a:lnSpc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800" b="1"/>
              <a:t>   </a:t>
            </a:r>
            <a:endParaRPr lang="en-US" altLang="zh-CN" sz="800">
              <a:ea typeface="宋体" charset="-122"/>
            </a:endParaRPr>
          </a:p>
        </p:txBody>
      </p:sp>
      <p:sp>
        <p:nvSpPr>
          <p:cNvPr id="520211" name="Line 19"/>
          <p:cNvSpPr>
            <a:spLocks noChangeShapeType="1"/>
          </p:cNvSpPr>
          <p:nvPr/>
        </p:nvSpPr>
        <p:spPr bwMode="auto">
          <a:xfrm flipH="1" flipV="1">
            <a:off x="7654925" y="5538788"/>
            <a:ext cx="144463" cy="144462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/>
          <a:lstStyle/>
          <a:p>
            <a:endParaRPr lang="zh-CN" altLang="en-US"/>
          </a:p>
        </p:txBody>
      </p:sp>
      <p:sp>
        <p:nvSpPr>
          <p:cNvPr id="520212" name="Line 20"/>
          <p:cNvSpPr>
            <a:spLocks noChangeShapeType="1"/>
          </p:cNvSpPr>
          <p:nvPr/>
        </p:nvSpPr>
        <p:spPr bwMode="auto">
          <a:xfrm flipV="1">
            <a:off x="8408988" y="4581525"/>
            <a:ext cx="215900" cy="73025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/>
          <a:lstStyle/>
          <a:p>
            <a:endParaRPr lang="zh-CN" altLang="en-US"/>
          </a:p>
        </p:txBody>
      </p:sp>
      <p:grpSp>
        <p:nvGrpSpPr>
          <p:cNvPr id="520213" name="Group 21"/>
          <p:cNvGrpSpPr>
            <a:grpSpLocks/>
          </p:cNvGrpSpPr>
          <p:nvPr/>
        </p:nvGrpSpPr>
        <p:grpSpPr bwMode="auto">
          <a:xfrm>
            <a:off x="3632200" y="1557338"/>
            <a:ext cx="2851150" cy="1439862"/>
            <a:chOff x="1260" y="1207"/>
            <a:chExt cx="1089" cy="862"/>
          </a:xfrm>
        </p:grpSpPr>
        <p:sp>
          <p:nvSpPr>
            <p:cNvPr id="520214" name="AutoShape 22"/>
            <p:cNvSpPr>
              <a:spLocks noChangeArrowheads="1"/>
            </p:cNvSpPr>
            <p:nvPr/>
          </p:nvSpPr>
          <p:spPr bwMode="auto">
            <a:xfrm>
              <a:off x="1260" y="1207"/>
              <a:ext cx="1089" cy="862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/>
            <a:lstStyle/>
            <a:p>
              <a:pPr algn="ctr" eaLnBrk="1" hangingPunct="1">
                <a:buClr>
                  <a:schemeClr val="accent1"/>
                </a:buClr>
                <a:buFont typeface="Arial" charset="0"/>
                <a:buNone/>
              </a:pPr>
              <a:r>
                <a:rPr lang="en-US" altLang="zh-CN" b="1">
                  <a:solidFill>
                    <a:srgbClr val="339966"/>
                  </a:solidFill>
                  <a:ea typeface="宋体" charset="-122"/>
                </a:rPr>
                <a:t>    </a:t>
              </a:r>
              <a:r>
                <a:rPr lang="pl-PL" altLang="zh-CN" b="1">
                  <a:solidFill>
                    <a:schemeClr val="folHlink"/>
                  </a:solidFill>
                </a:rPr>
                <a:t>163</a:t>
              </a:r>
              <a:r>
                <a:rPr lang="en-US" altLang="zh-CN" b="1">
                  <a:solidFill>
                    <a:schemeClr val="folHlink"/>
                  </a:solidFill>
                  <a:ea typeface="宋体" charset="-122"/>
                </a:rPr>
                <a:t>%</a:t>
              </a:r>
            </a:p>
            <a:p>
              <a:pPr algn="ctr" eaLnBrk="1" hangingPunct="1">
                <a:lnSpc>
                  <a:spcPct val="150000"/>
                </a:lnSpc>
                <a:spcAft>
                  <a:spcPct val="20000"/>
                </a:spcAft>
                <a:buClr>
                  <a:schemeClr val="accent1"/>
                </a:buClr>
                <a:buFont typeface="Arial" charset="0"/>
                <a:buNone/>
              </a:pPr>
              <a:r>
                <a:rPr lang="en-US" altLang="zh-CN" sz="1000">
                  <a:solidFill>
                    <a:schemeClr val="hlink"/>
                  </a:solidFill>
                  <a:ea typeface="宋体" charset="-122"/>
                </a:rPr>
                <a:t>     </a:t>
              </a:r>
              <a:r>
                <a:rPr lang="en-US" altLang="zh-CN" sz="1000">
                  <a:ea typeface="宋体" charset="-122"/>
                </a:rPr>
                <a:t>(</a:t>
              </a:r>
              <a:r>
                <a:rPr lang="pl-PL" altLang="zh-CN" sz="1000"/>
                <a:t>1Q10/1Q09</a:t>
              </a:r>
              <a:r>
                <a:rPr lang="en-US" altLang="zh-CN" sz="1000">
                  <a:ea typeface="宋体" charset="-122"/>
                </a:rPr>
                <a:t>)</a:t>
              </a:r>
            </a:p>
            <a:p>
              <a:pPr algn="ctr" eaLnBrk="1" hangingPunct="1">
                <a:lnSpc>
                  <a:spcPct val="150000"/>
                </a:lnSpc>
                <a:spcAft>
                  <a:spcPct val="20000"/>
                </a:spcAft>
                <a:buClr>
                  <a:schemeClr val="accent1"/>
                </a:buClr>
                <a:buFont typeface="Arial" charset="0"/>
                <a:buNone/>
              </a:pPr>
              <a:r>
                <a:rPr lang="en-US" altLang="zh-CN" sz="1600" b="1">
                  <a:ea typeface="宋体" charset="-122"/>
                </a:rPr>
                <a:t>Brokerage</a:t>
              </a:r>
            </a:p>
          </p:txBody>
        </p:sp>
        <p:sp>
          <p:nvSpPr>
            <p:cNvPr id="520215" name="AutoShape 23"/>
            <p:cNvSpPr>
              <a:spLocks noChangeArrowheads="1"/>
            </p:cNvSpPr>
            <p:nvPr/>
          </p:nvSpPr>
          <p:spPr bwMode="auto">
            <a:xfrm rot="12350045">
              <a:off x="1351" y="1228"/>
              <a:ext cx="210" cy="297"/>
            </a:xfrm>
            <a:prstGeom prst="downArrow">
              <a:avLst>
                <a:gd name="adj1" fmla="val 36259"/>
                <a:gd name="adj2" fmla="val 58601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anchor="ctr"/>
            <a:lstStyle/>
            <a:p>
              <a:endParaRPr lang="zh-CN" altLang="en-US"/>
            </a:p>
          </p:txBody>
        </p:sp>
      </p:grpSp>
      <p:sp>
        <p:nvSpPr>
          <p:cNvPr id="520216" name="AutoShape 24"/>
          <p:cNvSpPr>
            <a:spLocks noChangeArrowheads="1"/>
          </p:cNvSpPr>
          <p:nvPr/>
        </p:nvSpPr>
        <p:spPr bwMode="auto">
          <a:xfrm rot="13477479">
            <a:off x="4189413" y="1627188"/>
            <a:ext cx="319087" cy="471487"/>
          </a:xfrm>
          <a:prstGeom prst="downArrow">
            <a:avLst>
              <a:gd name="adj1" fmla="val 36259"/>
              <a:gd name="adj2" fmla="val 61225"/>
            </a:avLst>
          </a:prstGeom>
          <a:solidFill>
            <a:schemeClr val="folHlink"/>
          </a:solidFill>
          <a:ln w="9525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anchor="ctr"/>
          <a:lstStyle/>
          <a:p>
            <a:endParaRPr lang="zh-CN" altLang="en-US"/>
          </a:p>
        </p:txBody>
      </p:sp>
      <p:grpSp>
        <p:nvGrpSpPr>
          <p:cNvPr id="520217" name="Group 25"/>
          <p:cNvGrpSpPr>
            <a:grpSpLocks/>
          </p:cNvGrpSpPr>
          <p:nvPr/>
        </p:nvGrpSpPr>
        <p:grpSpPr bwMode="auto">
          <a:xfrm>
            <a:off x="582613" y="1570038"/>
            <a:ext cx="2851150" cy="1427162"/>
            <a:chOff x="1260" y="1207"/>
            <a:chExt cx="1089" cy="862"/>
          </a:xfrm>
        </p:grpSpPr>
        <p:sp>
          <p:nvSpPr>
            <p:cNvPr id="520218" name="AutoShape 26"/>
            <p:cNvSpPr>
              <a:spLocks noChangeArrowheads="1"/>
            </p:cNvSpPr>
            <p:nvPr/>
          </p:nvSpPr>
          <p:spPr bwMode="auto">
            <a:xfrm>
              <a:off x="1260" y="1207"/>
              <a:ext cx="1089" cy="862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/>
            <a:lstStyle/>
            <a:p>
              <a:pPr algn="ctr" eaLnBrk="1" hangingPunct="1">
                <a:buClr>
                  <a:schemeClr val="accent1"/>
                </a:buClr>
                <a:buFont typeface="Arial" charset="0"/>
                <a:buNone/>
              </a:pPr>
              <a:r>
                <a:rPr lang="en-US" altLang="zh-CN" b="1">
                  <a:solidFill>
                    <a:srgbClr val="339966"/>
                  </a:solidFill>
                  <a:ea typeface="宋体" charset="-122"/>
                </a:rPr>
                <a:t>    </a:t>
              </a:r>
              <a:r>
                <a:rPr lang="pl-PL" altLang="zh-CN" b="1">
                  <a:solidFill>
                    <a:schemeClr val="folHlink"/>
                  </a:solidFill>
                </a:rPr>
                <a:t>71</a:t>
              </a:r>
              <a:r>
                <a:rPr lang="en-US" altLang="zh-CN" b="1">
                  <a:solidFill>
                    <a:schemeClr val="folHlink"/>
                  </a:solidFill>
                  <a:ea typeface="宋体" charset="-122"/>
                </a:rPr>
                <a:t>%</a:t>
              </a:r>
            </a:p>
            <a:p>
              <a:pPr algn="ctr" eaLnBrk="1" hangingPunct="1">
                <a:lnSpc>
                  <a:spcPct val="150000"/>
                </a:lnSpc>
                <a:spcAft>
                  <a:spcPct val="20000"/>
                </a:spcAft>
                <a:buClr>
                  <a:schemeClr val="accent1"/>
                </a:buClr>
                <a:buFont typeface="Arial" charset="0"/>
                <a:buNone/>
              </a:pPr>
              <a:r>
                <a:rPr lang="en-US" altLang="zh-CN" sz="1000">
                  <a:solidFill>
                    <a:schemeClr val="hlink"/>
                  </a:solidFill>
                  <a:ea typeface="宋体" charset="-122"/>
                </a:rPr>
                <a:t>     </a:t>
              </a:r>
              <a:r>
                <a:rPr lang="en-US" altLang="zh-CN" sz="1000">
                  <a:ea typeface="宋体" charset="-122"/>
                </a:rPr>
                <a:t>(</a:t>
              </a:r>
              <a:r>
                <a:rPr lang="pl-PL" altLang="zh-CN" sz="1000"/>
                <a:t>1Q10/1Q09</a:t>
              </a:r>
              <a:r>
                <a:rPr lang="en-US" altLang="zh-CN" sz="1000">
                  <a:ea typeface="宋体" charset="-122"/>
                </a:rPr>
                <a:t>)</a:t>
              </a:r>
            </a:p>
            <a:p>
              <a:pPr algn="ctr" eaLnBrk="1" hangingPunct="1">
                <a:lnSpc>
                  <a:spcPct val="150000"/>
                </a:lnSpc>
                <a:spcAft>
                  <a:spcPct val="20000"/>
                </a:spcAft>
                <a:buClr>
                  <a:schemeClr val="accent1"/>
                </a:buClr>
                <a:buFont typeface="Arial" charset="0"/>
                <a:buNone/>
              </a:pPr>
              <a:r>
                <a:rPr lang="en-US" altLang="zh-CN" sz="1600" b="1">
                  <a:ea typeface="宋体" charset="-122"/>
                </a:rPr>
                <a:t>Credit and payment cards</a:t>
              </a:r>
            </a:p>
          </p:txBody>
        </p:sp>
        <p:sp>
          <p:nvSpPr>
            <p:cNvPr id="520219" name="AutoShape 27"/>
            <p:cNvSpPr>
              <a:spLocks noChangeArrowheads="1"/>
            </p:cNvSpPr>
            <p:nvPr/>
          </p:nvSpPr>
          <p:spPr bwMode="auto">
            <a:xfrm rot="12350045">
              <a:off x="1351" y="1228"/>
              <a:ext cx="210" cy="297"/>
            </a:xfrm>
            <a:prstGeom prst="downArrow">
              <a:avLst>
                <a:gd name="adj1" fmla="val 36259"/>
                <a:gd name="adj2" fmla="val 58601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anchor="ctr"/>
            <a:lstStyle/>
            <a:p>
              <a:endParaRPr lang="zh-CN" altLang="en-US"/>
            </a:p>
          </p:txBody>
        </p:sp>
      </p:grpSp>
      <p:sp>
        <p:nvSpPr>
          <p:cNvPr id="520220" name="AutoShape 28"/>
          <p:cNvSpPr>
            <a:spLocks noChangeArrowheads="1"/>
          </p:cNvSpPr>
          <p:nvPr/>
        </p:nvSpPr>
        <p:spPr bwMode="auto">
          <a:xfrm rot="13477479">
            <a:off x="1268413" y="1628775"/>
            <a:ext cx="319087" cy="471488"/>
          </a:xfrm>
          <a:prstGeom prst="downArrow">
            <a:avLst>
              <a:gd name="adj1" fmla="val 36259"/>
              <a:gd name="adj2" fmla="val 61225"/>
            </a:avLst>
          </a:prstGeom>
          <a:solidFill>
            <a:schemeClr val="folHlink"/>
          </a:solidFill>
          <a:ln w="9525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anchor="ctr"/>
          <a:lstStyle/>
          <a:p>
            <a:endParaRPr lang="zh-CN" altLang="en-US"/>
          </a:p>
        </p:txBody>
      </p:sp>
      <p:sp>
        <p:nvSpPr>
          <p:cNvPr id="520221" name="Text Box 29"/>
          <p:cNvSpPr txBox="1">
            <a:spLocks noChangeArrowheads="1"/>
          </p:cNvSpPr>
          <p:nvPr/>
        </p:nvSpPr>
        <p:spPr bwMode="auto">
          <a:xfrm>
            <a:off x="4808538" y="3860800"/>
            <a:ext cx="466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08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50000"/>
              </a:spcAft>
              <a:buClr>
                <a:schemeClr val="accent1"/>
              </a:buClr>
            </a:pPr>
            <a:r>
              <a:rPr lang="pl-PL" altLang="zh-CN" sz="1200" b="1">
                <a:solidFill>
                  <a:srgbClr val="3366FF"/>
                </a:solidFill>
              </a:rPr>
              <a:t>1%</a:t>
            </a:r>
          </a:p>
        </p:txBody>
      </p:sp>
      <p:sp>
        <p:nvSpPr>
          <p:cNvPr id="520222" name="Line 30"/>
          <p:cNvSpPr>
            <a:spLocks noChangeShapeType="1"/>
          </p:cNvSpPr>
          <p:nvPr/>
        </p:nvSpPr>
        <p:spPr bwMode="auto">
          <a:xfrm flipV="1">
            <a:off x="4737100" y="4005263"/>
            <a:ext cx="477838" cy="71437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="ctr"/>
          <a:lstStyle/>
          <a:p>
            <a:endParaRPr lang="zh-CN" altLang="en-US"/>
          </a:p>
        </p:txBody>
      </p:sp>
      <p:grpSp>
        <p:nvGrpSpPr>
          <p:cNvPr id="520223" name="Group 31"/>
          <p:cNvGrpSpPr>
            <a:grpSpLocks/>
          </p:cNvGrpSpPr>
          <p:nvPr/>
        </p:nvGrpSpPr>
        <p:grpSpPr bwMode="auto">
          <a:xfrm>
            <a:off x="6605588" y="1557338"/>
            <a:ext cx="2851150" cy="1439862"/>
            <a:chOff x="1260" y="1207"/>
            <a:chExt cx="1089" cy="862"/>
          </a:xfrm>
        </p:grpSpPr>
        <p:sp>
          <p:nvSpPr>
            <p:cNvPr id="520224" name="AutoShape 32"/>
            <p:cNvSpPr>
              <a:spLocks noChangeArrowheads="1"/>
            </p:cNvSpPr>
            <p:nvPr/>
          </p:nvSpPr>
          <p:spPr bwMode="auto">
            <a:xfrm>
              <a:off x="1260" y="1207"/>
              <a:ext cx="1089" cy="862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/>
            <a:lstStyle/>
            <a:p>
              <a:pPr algn="ctr" eaLnBrk="1" hangingPunct="1">
                <a:buClr>
                  <a:schemeClr val="accent1"/>
                </a:buClr>
                <a:buFont typeface="Arial" charset="0"/>
                <a:buNone/>
              </a:pPr>
              <a:r>
                <a:rPr lang="en-US" altLang="zh-CN" b="1">
                  <a:solidFill>
                    <a:srgbClr val="339966"/>
                  </a:solidFill>
                  <a:ea typeface="宋体" charset="-122"/>
                </a:rPr>
                <a:t>    </a:t>
              </a:r>
              <a:r>
                <a:rPr lang="pl-PL" altLang="zh-CN" b="1">
                  <a:solidFill>
                    <a:srgbClr val="DC241F"/>
                  </a:solidFill>
                </a:rPr>
                <a:t>28</a:t>
              </a:r>
              <a:r>
                <a:rPr lang="en-US" altLang="zh-CN" b="1">
                  <a:solidFill>
                    <a:srgbClr val="DC241F"/>
                  </a:solidFill>
                  <a:ea typeface="宋体" charset="-122"/>
                </a:rPr>
                <a:t>%</a:t>
              </a:r>
            </a:p>
            <a:p>
              <a:pPr algn="ctr" eaLnBrk="1" hangingPunct="1">
                <a:lnSpc>
                  <a:spcPct val="150000"/>
                </a:lnSpc>
                <a:spcAft>
                  <a:spcPct val="20000"/>
                </a:spcAft>
                <a:buClr>
                  <a:schemeClr val="accent1"/>
                </a:buClr>
                <a:buFont typeface="Arial" charset="0"/>
                <a:buNone/>
              </a:pPr>
              <a:r>
                <a:rPr lang="en-US" altLang="zh-CN" sz="1000">
                  <a:solidFill>
                    <a:schemeClr val="hlink"/>
                  </a:solidFill>
                  <a:ea typeface="宋体" charset="-122"/>
                </a:rPr>
                <a:t>     </a:t>
              </a:r>
              <a:r>
                <a:rPr lang="en-US" altLang="zh-CN" sz="1000">
                  <a:ea typeface="宋体" charset="-122"/>
                </a:rPr>
                <a:t>(</a:t>
              </a:r>
              <a:r>
                <a:rPr lang="pl-PL" altLang="zh-CN" sz="1000"/>
                <a:t>1Q10/4Q09</a:t>
              </a:r>
              <a:r>
                <a:rPr lang="en-US" altLang="zh-CN" sz="1000">
                  <a:ea typeface="宋体" charset="-122"/>
                </a:rPr>
                <a:t>)</a:t>
              </a:r>
            </a:p>
            <a:p>
              <a:pPr algn="ctr" eaLnBrk="1" hangingPunct="1">
                <a:lnSpc>
                  <a:spcPct val="150000"/>
                </a:lnSpc>
                <a:spcAft>
                  <a:spcPct val="20000"/>
                </a:spcAft>
                <a:buClr>
                  <a:schemeClr val="accent1"/>
                </a:buClr>
                <a:buFont typeface="Arial" charset="0"/>
                <a:buNone/>
              </a:pPr>
              <a:r>
                <a:rPr lang="en-US" altLang="zh-CN" sz="1600" b="1">
                  <a:ea typeface="宋体" charset="-122"/>
                </a:rPr>
                <a:t>Investment and insurance products</a:t>
              </a:r>
            </a:p>
          </p:txBody>
        </p:sp>
        <p:sp>
          <p:nvSpPr>
            <p:cNvPr id="520225" name="AutoShape 33"/>
            <p:cNvSpPr>
              <a:spLocks noChangeArrowheads="1"/>
            </p:cNvSpPr>
            <p:nvPr/>
          </p:nvSpPr>
          <p:spPr bwMode="auto">
            <a:xfrm rot="12350045">
              <a:off x="1351" y="1228"/>
              <a:ext cx="210" cy="297"/>
            </a:xfrm>
            <a:prstGeom prst="downArrow">
              <a:avLst>
                <a:gd name="adj1" fmla="val 36259"/>
                <a:gd name="adj2" fmla="val 58601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anchor="ctr"/>
            <a:lstStyle/>
            <a:p>
              <a:endParaRPr lang="zh-CN" altLang="en-US"/>
            </a:p>
          </p:txBody>
        </p:sp>
      </p:grpSp>
      <p:sp>
        <p:nvSpPr>
          <p:cNvPr id="520226" name="AutoShape 34"/>
          <p:cNvSpPr>
            <a:spLocks noChangeArrowheads="1"/>
          </p:cNvSpPr>
          <p:nvPr/>
        </p:nvSpPr>
        <p:spPr bwMode="auto">
          <a:xfrm rot="19200000">
            <a:off x="6965950" y="1700213"/>
            <a:ext cx="319088" cy="471487"/>
          </a:xfrm>
          <a:prstGeom prst="downArrow">
            <a:avLst>
              <a:gd name="adj1" fmla="val 36259"/>
              <a:gd name="adj2" fmla="val 61225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anchor="ctr"/>
          <a:lstStyle/>
          <a:p>
            <a:endParaRPr lang="zh-CN" altLang="en-US"/>
          </a:p>
        </p:txBody>
      </p:sp>
      <p:sp>
        <p:nvSpPr>
          <p:cNvPr id="520227" name="Text Box 35"/>
          <p:cNvSpPr txBox="1">
            <a:spLocks noChangeArrowheads="1"/>
          </p:cNvSpPr>
          <p:nvPr/>
        </p:nvSpPr>
        <p:spPr bwMode="auto">
          <a:xfrm>
            <a:off x="8567738" y="5229225"/>
            <a:ext cx="10128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800" b="1"/>
              <a:t>DM BZ WBK</a:t>
            </a:r>
          </a:p>
          <a:p>
            <a:pPr eaLnBrk="1" hangingPunct="1">
              <a:lnSpc>
                <a:spcPct val="120000"/>
              </a:lnSpc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800" b="1"/>
              <a:t>   </a:t>
            </a:r>
            <a:endParaRPr lang="en-US" altLang="zh-CN" sz="800">
              <a:ea typeface="宋体" charset="-122"/>
            </a:endParaRPr>
          </a:p>
        </p:txBody>
      </p:sp>
      <p:sp>
        <p:nvSpPr>
          <p:cNvPr id="520228" name="Text Box 36"/>
          <p:cNvSpPr txBox="1">
            <a:spLocks noChangeArrowheads="1"/>
          </p:cNvSpPr>
          <p:nvPr/>
        </p:nvSpPr>
        <p:spPr bwMode="auto">
          <a:xfrm>
            <a:off x="8726488" y="4422775"/>
            <a:ext cx="1360487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800" b="1"/>
              <a:t>ING Securities</a:t>
            </a:r>
          </a:p>
          <a:p>
            <a:pPr eaLnBrk="1" hangingPunct="1">
              <a:lnSpc>
                <a:spcPct val="120000"/>
              </a:lnSpc>
              <a:spcAft>
                <a:spcPct val="1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800" b="1"/>
              <a:t>   </a:t>
            </a:r>
            <a:endParaRPr lang="en-US" altLang="zh-CN" sz="800">
              <a:ea typeface="宋体" charset="-122"/>
            </a:endParaRPr>
          </a:p>
        </p:txBody>
      </p:sp>
      <p:pic>
        <p:nvPicPr>
          <p:cNvPr id="520229" name="Picture 3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3636963"/>
            <a:ext cx="5864225" cy="231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20230" name="Text Box 38"/>
          <p:cNvSpPr txBox="1">
            <a:spLocks noChangeArrowheads="1"/>
          </p:cNvSpPr>
          <p:nvPr/>
        </p:nvSpPr>
        <p:spPr bwMode="auto">
          <a:xfrm>
            <a:off x="5508625" y="3816350"/>
            <a:ext cx="466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08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50000"/>
              </a:spcAft>
              <a:buClr>
                <a:schemeClr val="accent1"/>
              </a:buClr>
            </a:pPr>
            <a:r>
              <a:rPr lang="pl-PL" altLang="zh-CN" sz="1200" b="1">
                <a:solidFill>
                  <a:srgbClr val="DC241F"/>
                </a:solidFill>
              </a:rPr>
              <a:t>1%</a:t>
            </a:r>
          </a:p>
        </p:txBody>
      </p:sp>
      <p:sp>
        <p:nvSpPr>
          <p:cNvPr id="520231" name="Line 39"/>
          <p:cNvSpPr>
            <a:spLocks noChangeShapeType="1"/>
          </p:cNvSpPr>
          <p:nvPr/>
        </p:nvSpPr>
        <p:spPr bwMode="auto">
          <a:xfrm>
            <a:off x="5457825" y="4005263"/>
            <a:ext cx="368300" cy="42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="ctr"/>
          <a:lstStyle/>
          <a:p>
            <a:endParaRPr lang="zh-CN" altLang="en-US"/>
          </a:p>
        </p:txBody>
      </p:sp>
      <p:sp>
        <p:nvSpPr>
          <p:cNvPr id="520232" name="Text Box 40"/>
          <p:cNvSpPr txBox="1">
            <a:spLocks noChangeArrowheads="1"/>
          </p:cNvSpPr>
          <p:nvPr/>
        </p:nvSpPr>
        <p:spPr bwMode="auto">
          <a:xfrm>
            <a:off x="6316663" y="3152775"/>
            <a:ext cx="2998787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200" b="1" u="sng"/>
              <a:t> </a:t>
            </a:r>
            <a:r>
              <a:rPr lang="en-US" altLang="zh-CN" sz="1200" b="1" u="sng">
                <a:ea typeface="宋体" charset="-122"/>
              </a:rPr>
              <a:t>DMBH’s share in volume of trade in shares on WSE </a:t>
            </a:r>
            <a:r>
              <a:rPr lang="pl-PL" altLang="zh-CN" sz="1200" b="1" u="sng"/>
              <a:t>1Q </a:t>
            </a:r>
            <a:r>
              <a:rPr lang="en-US" altLang="zh-CN" sz="1200" b="1" u="sng">
                <a:ea typeface="宋体" charset="-122"/>
              </a:rPr>
              <a:t>20</a:t>
            </a:r>
            <a:r>
              <a:rPr lang="pl-PL" altLang="zh-CN" sz="1200" b="1" u="sng"/>
              <a:t>1</a:t>
            </a:r>
            <a:r>
              <a:rPr lang="en-US" altLang="zh-CN" sz="1200" b="1" u="sng">
                <a:ea typeface="宋体" charset="-122"/>
              </a:rPr>
              <a:t>0 (%)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6" name="AutoShape 4"/>
          <p:cNvSpPr>
            <a:spLocks noChangeArrowheads="1"/>
          </p:cNvSpPr>
          <p:nvPr/>
        </p:nvSpPr>
        <p:spPr bwMode="auto">
          <a:xfrm>
            <a:off x="5026025" y="2676525"/>
            <a:ext cx="4649788" cy="3074988"/>
          </a:xfrm>
          <a:prstGeom prst="roundRect">
            <a:avLst>
              <a:gd name="adj" fmla="val 6106"/>
            </a:avLst>
          </a:prstGeom>
          <a:noFill/>
          <a:ln w="9525" algn="ctr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anchor="ctr"/>
          <a:lstStyle/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Wingdings" pitchFamily="2" charset="2"/>
              <a:buNone/>
            </a:pPr>
            <a:endParaRPr lang="en-US" altLang="zh-CN" sz="1800" b="1">
              <a:solidFill>
                <a:schemeClr val="hlink"/>
              </a:solidFill>
              <a:ea typeface="宋体" charset="-122"/>
            </a:endParaRPr>
          </a:p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Wingdings" pitchFamily="2" charset="2"/>
              <a:buNone/>
            </a:pPr>
            <a:endParaRPr lang="en-US" altLang="zh-CN" sz="1400" b="1">
              <a:solidFill>
                <a:schemeClr val="hlink"/>
              </a:solidFill>
              <a:ea typeface="宋体" charset="-122"/>
            </a:endParaRPr>
          </a:p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Wingdings" pitchFamily="2" charset="2"/>
              <a:buChar char="Ø"/>
            </a:pPr>
            <a:endParaRPr lang="en-US" altLang="zh-CN" sz="1400" b="1">
              <a:solidFill>
                <a:schemeClr val="hlink"/>
              </a:solidFill>
              <a:ea typeface="宋体" charset="-122"/>
            </a:endParaRPr>
          </a:p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Wingdings" pitchFamily="2" charset="2"/>
              <a:buChar char="Ø"/>
            </a:pPr>
            <a:endParaRPr lang="en-US" altLang="zh-CN" sz="1400" b="1">
              <a:solidFill>
                <a:schemeClr val="hlink"/>
              </a:solidFill>
              <a:ea typeface="宋体" charset="-122"/>
            </a:endParaRPr>
          </a:p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Wingdings" pitchFamily="2" charset="2"/>
              <a:buChar char="Ø"/>
            </a:pPr>
            <a:endParaRPr lang="en-US" altLang="zh-CN" sz="1400" b="1">
              <a:solidFill>
                <a:schemeClr val="hlink"/>
              </a:solidFill>
              <a:ea typeface="宋体" charset="-122"/>
            </a:endParaRPr>
          </a:p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Wingdings" pitchFamily="2" charset="2"/>
              <a:buChar char="Ø"/>
            </a:pPr>
            <a:endParaRPr lang="en-US" altLang="zh-CN" sz="1400" b="1">
              <a:solidFill>
                <a:schemeClr val="hlink"/>
              </a:solidFill>
              <a:ea typeface="宋体" charset="-122"/>
            </a:endParaRPr>
          </a:p>
        </p:txBody>
      </p:sp>
      <p:sp>
        <p:nvSpPr>
          <p:cNvPr id="172037" name="Rectangle 5"/>
          <p:cNvSpPr>
            <a:spLocks noChangeArrowheads="1"/>
          </p:cNvSpPr>
          <p:nvPr/>
        </p:nvSpPr>
        <p:spPr bwMode="auto">
          <a:xfrm>
            <a:off x="488950" y="190500"/>
            <a:ext cx="9288463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FA54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2400">
                <a:solidFill>
                  <a:schemeClr val="accent2"/>
                </a:solidFill>
                <a:latin typeface="Arial" charset="0"/>
              </a:defRPr>
            </a:lvl1pPr>
            <a:lvl2pPr>
              <a:defRPr sz="2400">
                <a:solidFill>
                  <a:schemeClr val="accent2"/>
                </a:solidFill>
                <a:latin typeface="Arial" charset="0"/>
              </a:defRPr>
            </a:lvl2pPr>
            <a:lvl3pPr>
              <a:defRPr sz="2400">
                <a:solidFill>
                  <a:schemeClr val="accent2"/>
                </a:solidFill>
                <a:latin typeface="Arial" charset="0"/>
              </a:defRPr>
            </a:lvl3pPr>
            <a:lvl4pPr>
              <a:defRPr sz="2400">
                <a:solidFill>
                  <a:schemeClr val="accent2"/>
                </a:solidFill>
                <a:latin typeface="Arial" charset="0"/>
              </a:defRPr>
            </a:lvl4pPr>
            <a:lvl5pPr>
              <a:defRPr sz="2400">
                <a:solidFill>
                  <a:schemeClr val="accent2"/>
                </a:solidFill>
                <a:latin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Arial" charset="0"/>
              </a:defRPr>
            </a:lvl9pPr>
          </a:lstStyle>
          <a:p>
            <a:r>
              <a:rPr lang="en-US" altLang="zh-CN">
                <a:ea typeface="宋体" charset="-122"/>
              </a:rPr>
              <a:t>Treasury result improvement</a:t>
            </a:r>
          </a:p>
        </p:txBody>
      </p:sp>
      <p:sp>
        <p:nvSpPr>
          <p:cNvPr id="172041" name="AutoShape 9"/>
          <p:cNvSpPr>
            <a:spLocks noChangeArrowheads="1"/>
          </p:cNvSpPr>
          <p:nvPr/>
        </p:nvSpPr>
        <p:spPr bwMode="auto">
          <a:xfrm>
            <a:off x="153988" y="2708275"/>
            <a:ext cx="4710112" cy="44926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algn="ctr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anchor="ctr"/>
          <a:lstStyle/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1400" b="1">
                <a:solidFill>
                  <a:schemeClr val="bg1"/>
                </a:solidFill>
                <a:ea typeface="宋体" charset="-122"/>
              </a:rPr>
              <a:t>Customer activity</a:t>
            </a:r>
            <a:r>
              <a:rPr lang="en-US" altLang="zh-CN" sz="1800" b="1">
                <a:solidFill>
                  <a:schemeClr val="bg1"/>
                </a:solidFill>
                <a:ea typeface="宋体" charset="-122"/>
              </a:rPr>
              <a:t> </a:t>
            </a:r>
          </a:p>
        </p:txBody>
      </p:sp>
      <p:sp>
        <p:nvSpPr>
          <p:cNvPr id="172044" name="Text Box 12"/>
          <p:cNvSpPr txBox="1">
            <a:spLocks noChangeArrowheads="1"/>
          </p:cNvSpPr>
          <p:nvPr/>
        </p:nvSpPr>
        <p:spPr bwMode="auto">
          <a:xfrm>
            <a:off x="6084888" y="3117850"/>
            <a:ext cx="2341562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1200" b="1" u="sng">
                <a:ea typeface="宋体" charset="-122"/>
              </a:rPr>
              <a:t>Proprietary management result</a:t>
            </a:r>
          </a:p>
        </p:txBody>
      </p:sp>
      <p:sp>
        <p:nvSpPr>
          <p:cNvPr id="172045" name="Text Box 13"/>
          <p:cNvSpPr txBox="1">
            <a:spLocks noChangeArrowheads="1"/>
          </p:cNvSpPr>
          <p:nvPr/>
        </p:nvSpPr>
        <p:spPr bwMode="auto">
          <a:xfrm>
            <a:off x="1555750" y="3170238"/>
            <a:ext cx="1825625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1200" b="1" u="sng">
                <a:ea typeface="宋体" charset="-122"/>
              </a:rPr>
              <a:t>Customer activity result</a:t>
            </a:r>
          </a:p>
        </p:txBody>
      </p:sp>
      <p:sp>
        <p:nvSpPr>
          <p:cNvPr id="172047" name="Text Box 15"/>
          <p:cNvSpPr txBox="1">
            <a:spLocks noChangeArrowheads="1"/>
          </p:cNvSpPr>
          <p:nvPr/>
        </p:nvSpPr>
        <p:spPr bwMode="auto">
          <a:xfrm>
            <a:off x="4287838" y="5856288"/>
            <a:ext cx="2260600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800">
                <a:solidFill>
                  <a:schemeClr val="tx1"/>
                </a:solidFill>
                <a:ea typeface="宋体" charset="-122"/>
              </a:rPr>
              <a:t>Pro-forma data, scale on charts is incomparable</a:t>
            </a:r>
          </a:p>
        </p:txBody>
      </p:sp>
      <p:sp>
        <p:nvSpPr>
          <p:cNvPr id="172052" name="AutoShape 20"/>
          <p:cNvSpPr>
            <a:spLocks noChangeArrowheads="1"/>
          </p:cNvSpPr>
          <p:nvPr/>
        </p:nvSpPr>
        <p:spPr bwMode="auto">
          <a:xfrm>
            <a:off x="165100" y="2717800"/>
            <a:ext cx="4679950" cy="3036888"/>
          </a:xfrm>
          <a:prstGeom prst="roundRect">
            <a:avLst>
              <a:gd name="adj" fmla="val 6106"/>
            </a:avLst>
          </a:prstGeom>
          <a:noFill/>
          <a:ln w="9525" algn="ctr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anchor="ctr"/>
          <a:lstStyle/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Wingdings" pitchFamily="2" charset="2"/>
              <a:buNone/>
            </a:pPr>
            <a:endParaRPr lang="en-US" altLang="zh-CN" sz="1800" b="1">
              <a:solidFill>
                <a:schemeClr val="hlink"/>
              </a:solidFill>
              <a:ea typeface="宋体" charset="-122"/>
            </a:endParaRPr>
          </a:p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Wingdings" pitchFamily="2" charset="2"/>
              <a:buNone/>
            </a:pPr>
            <a:endParaRPr lang="en-US" altLang="zh-CN" sz="1400" b="1">
              <a:solidFill>
                <a:schemeClr val="hlink"/>
              </a:solidFill>
              <a:ea typeface="宋体" charset="-122"/>
            </a:endParaRPr>
          </a:p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Wingdings" pitchFamily="2" charset="2"/>
              <a:buChar char="Ø"/>
            </a:pPr>
            <a:endParaRPr lang="en-US" altLang="zh-CN" sz="1400" b="1">
              <a:solidFill>
                <a:schemeClr val="hlink"/>
              </a:solidFill>
              <a:ea typeface="宋体" charset="-122"/>
            </a:endParaRPr>
          </a:p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Wingdings" pitchFamily="2" charset="2"/>
              <a:buChar char="Ø"/>
            </a:pPr>
            <a:endParaRPr lang="en-US" altLang="zh-CN" sz="1400" b="1">
              <a:solidFill>
                <a:schemeClr val="hlink"/>
              </a:solidFill>
              <a:ea typeface="宋体" charset="-122"/>
            </a:endParaRPr>
          </a:p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Wingdings" pitchFamily="2" charset="2"/>
              <a:buChar char="Ø"/>
            </a:pPr>
            <a:endParaRPr lang="en-US" altLang="zh-CN" sz="1400" b="1">
              <a:solidFill>
                <a:schemeClr val="hlink"/>
              </a:solidFill>
              <a:ea typeface="宋体" charset="-122"/>
            </a:endParaRPr>
          </a:p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Wingdings" pitchFamily="2" charset="2"/>
              <a:buChar char="Ø"/>
            </a:pPr>
            <a:endParaRPr lang="en-US" altLang="zh-CN" sz="1400" b="1">
              <a:solidFill>
                <a:schemeClr val="hlink"/>
              </a:solidFill>
              <a:ea typeface="宋体" charset="-122"/>
            </a:endParaRPr>
          </a:p>
        </p:txBody>
      </p:sp>
      <p:sp>
        <p:nvSpPr>
          <p:cNvPr id="172053" name="AutoShape 21"/>
          <p:cNvSpPr>
            <a:spLocks noChangeArrowheads="1"/>
          </p:cNvSpPr>
          <p:nvPr/>
        </p:nvSpPr>
        <p:spPr bwMode="auto">
          <a:xfrm>
            <a:off x="5006975" y="2652713"/>
            <a:ext cx="4691063" cy="439737"/>
          </a:xfrm>
          <a:prstGeom prst="roundRect">
            <a:avLst>
              <a:gd name="adj" fmla="val 50000"/>
            </a:avLst>
          </a:prstGeom>
          <a:solidFill>
            <a:srgbClr val="0066FF"/>
          </a:solidFill>
          <a:ln w="9525" algn="ctr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anchor="ctr"/>
          <a:lstStyle/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1400" b="1">
                <a:solidFill>
                  <a:schemeClr val="bg1"/>
                </a:solidFill>
                <a:ea typeface="宋体" charset="-122"/>
              </a:rPr>
              <a:t>Proprietary management </a:t>
            </a:r>
          </a:p>
        </p:txBody>
      </p:sp>
      <p:sp>
        <p:nvSpPr>
          <p:cNvPr id="172064" name="AutoShape 32"/>
          <p:cNvSpPr>
            <a:spLocks noChangeArrowheads="1"/>
          </p:cNvSpPr>
          <p:nvPr/>
        </p:nvSpPr>
        <p:spPr bwMode="auto">
          <a:xfrm>
            <a:off x="271463" y="641350"/>
            <a:ext cx="9304337" cy="34448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algn="ctr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anchor="ctr"/>
          <a:lstStyle/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1800" b="1">
                <a:solidFill>
                  <a:schemeClr val="bg1"/>
                </a:solidFill>
                <a:ea typeface="宋体" charset="-122"/>
              </a:rPr>
              <a:t>Treasury</a:t>
            </a:r>
          </a:p>
        </p:txBody>
      </p:sp>
      <p:sp>
        <p:nvSpPr>
          <p:cNvPr id="172065" name="AutoShape 33"/>
          <p:cNvSpPr>
            <a:spLocks noChangeArrowheads="1"/>
          </p:cNvSpPr>
          <p:nvPr/>
        </p:nvSpPr>
        <p:spPr bwMode="auto">
          <a:xfrm>
            <a:off x="260350" y="655638"/>
            <a:ext cx="9320213" cy="1635125"/>
          </a:xfrm>
          <a:prstGeom prst="roundRect">
            <a:avLst>
              <a:gd name="adj" fmla="val 8514"/>
            </a:avLst>
          </a:prstGeom>
          <a:noFill/>
          <a:ln w="9525" algn="ctr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anchor="ctr"/>
          <a:lstStyle/>
          <a:p>
            <a:endParaRPr lang="zh-CN" altLang="en-US"/>
          </a:p>
        </p:txBody>
      </p:sp>
      <p:sp>
        <p:nvSpPr>
          <p:cNvPr id="172066" name="Text Box 34"/>
          <p:cNvSpPr txBox="1">
            <a:spLocks noChangeArrowheads="1"/>
          </p:cNvSpPr>
          <p:nvPr/>
        </p:nvSpPr>
        <p:spPr bwMode="auto">
          <a:xfrm>
            <a:off x="2347913" y="1541463"/>
            <a:ext cx="936625" cy="436562"/>
          </a:xfrm>
          <a:prstGeom prst="rect">
            <a:avLst/>
          </a:prstGeom>
          <a:noFill/>
          <a:ln w="15875">
            <a:solidFill>
              <a:srgbClr val="00308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AAE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 eaLnBrk="1" hangingPunct="1">
              <a:lnSpc>
                <a:spcPct val="120000"/>
              </a:lnSpc>
              <a:spcBef>
                <a:spcPct val="50000"/>
              </a:spcBef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600" b="1"/>
              <a:t>59.5</a:t>
            </a:r>
            <a:r>
              <a:rPr lang="en-US" altLang="zh-CN" sz="1600">
                <a:ea typeface="宋体" charset="-122"/>
              </a:rPr>
              <a:t> </a:t>
            </a:r>
          </a:p>
        </p:txBody>
      </p:sp>
      <p:sp>
        <p:nvSpPr>
          <p:cNvPr id="172067" name="Text Box 35"/>
          <p:cNvSpPr txBox="1">
            <a:spLocks noChangeArrowheads="1"/>
          </p:cNvSpPr>
          <p:nvPr/>
        </p:nvSpPr>
        <p:spPr bwMode="auto">
          <a:xfrm>
            <a:off x="4438650" y="1522413"/>
            <a:ext cx="936625" cy="436562"/>
          </a:xfrm>
          <a:prstGeom prst="rect">
            <a:avLst/>
          </a:prstGeom>
          <a:noFill/>
          <a:ln w="15875" algn="ctr">
            <a:solidFill>
              <a:srgbClr val="00308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AAE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 eaLnBrk="1" hangingPunct="1">
              <a:lnSpc>
                <a:spcPct val="120000"/>
              </a:lnSpc>
              <a:spcBef>
                <a:spcPct val="50000"/>
              </a:spcBef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600" b="1"/>
              <a:t>78.8</a:t>
            </a:r>
            <a:endParaRPr lang="en-US" altLang="zh-CN" sz="1600" b="1">
              <a:ea typeface="宋体" charset="-122"/>
            </a:endParaRPr>
          </a:p>
        </p:txBody>
      </p:sp>
      <p:sp>
        <p:nvSpPr>
          <p:cNvPr id="172071" name="Text Box 39"/>
          <p:cNvSpPr txBox="1">
            <a:spLocks noChangeArrowheads="1"/>
          </p:cNvSpPr>
          <p:nvPr/>
        </p:nvSpPr>
        <p:spPr bwMode="auto">
          <a:xfrm>
            <a:off x="6530975" y="1216025"/>
            <a:ext cx="1185863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 altLang="zh-CN" sz="1400" b="1" u="sng">
                <a:ea typeface="宋体" charset="-122"/>
              </a:rPr>
              <a:t>I/D (</a:t>
            </a:r>
            <a:r>
              <a:rPr lang="pl-PL" altLang="zh-CN" sz="1400" b="1" u="sng"/>
              <a:t>PLN MM</a:t>
            </a:r>
            <a:r>
              <a:rPr lang="en-US" altLang="zh-CN" sz="1400" b="1" u="sng">
                <a:ea typeface="宋体" charset="-122"/>
              </a:rPr>
              <a:t>)</a:t>
            </a:r>
          </a:p>
        </p:txBody>
      </p:sp>
      <p:sp>
        <p:nvSpPr>
          <p:cNvPr id="172072" name="AutoShape 40"/>
          <p:cNvSpPr>
            <a:spLocks noChangeArrowheads="1"/>
          </p:cNvSpPr>
          <p:nvPr/>
        </p:nvSpPr>
        <p:spPr bwMode="auto">
          <a:xfrm rot="5400000">
            <a:off x="3617119" y="1626394"/>
            <a:ext cx="412750" cy="293688"/>
          </a:xfrm>
          <a:prstGeom prst="upArrow">
            <a:avLst>
              <a:gd name="adj1" fmla="val 45241"/>
              <a:gd name="adj2" fmla="val 51389"/>
            </a:avLst>
          </a:prstGeom>
          <a:solidFill>
            <a:schemeClr val="folHlink"/>
          </a:solidFill>
          <a:ln w="9525" algn="ctr">
            <a:solidFill>
              <a:srgbClr val="00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lIns="0" tIns="0" rIns="0" anchor="ctr">
            <a:spAutoFit/>
          </a:bodyPr>
          <a:lstStyle/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endParaRPr lang="pl-PL" altLang="zh-CN" sz="1000" b="1">
              <a:solidFill>
                <a:srgbClr val="000000"/>
              </a:solidFill>
            </a:endParaRPr>
          </a:p>
        </p:txBody>
      </p:sp>
      <p:sp>
        <p:nvSpPr>
          <p:cNvPr id="172073" name="AutoShape 41"/>
          <p:cNvSpPr>
            <a:spLocks noChangeArrowheads="1"/>
          </p:cNvSpPr>
          <p:nvPr/>
        </p:nvSpPr>
        <p:spPr bwMode="auto">
          <a:xfrm rot="5400000">
            <a:off x="5745957" y="1634331"/>
            <a:ext cx="412750" cy="293687"/>
          </a:xfrm>
          <a:prstGeom prst="upArrow">
            <a:avLst>
              <a:gd name="adj1" fmla="val 45241"/>
              <a:gd name="adj2" fmla="val 51389"/>
            </a:avLst>
          </a:prstGeom>
          <a:solidFill>
            <a:schemeClr val="folHlink"/>
          </a:solidFill>
          <a:ln w="9525" algn="ctr">
            <a:solidFill>
              <a:srgbClr val="00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lIns="0" tIns="0" rIns="0" anchor="ctr">
            <a:spAutoFit/>
          </a:bodyPr>
          <a:lstStyle/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endParaRPr lang="pl-PL" altLang="zh-CN" sz="1000" b="1">
              <a:solidFill>
                <a:srgbClr val="000000"/>
              </a:solidFill>
            </a:endParaRPr>
          </a:p>
        </p:txBody>
      </p:sp>
      <p:sp>
        <p:nvSpPr>
          <p:cNvPr id="172111" name="Text Box 79"/>
          <p:cNvSpPr txBox="1">
            <a:spLocks noChangeArrowheads="1"/>
          </p:cNvSpPr>
          <p:nvPr/>
        </p:nvSpPr>
        <p:spPr bwMode="auto">
          <a:xfrm>
            <a:off x="6570663" y="1528763"/>
            <a:ext cx="936625" cy="436562"/>
          </a:xfrm>
          <a:prstGeom prst="rect">
            <a:avLst/>
          </a:prstGeom>
          <a:noFill/>
          <a:ln w="15875">
            <a:solidFill>
              <a:srgbClr val="00308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AAE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 eaLnBrk="1" hangingPunct="1">
              <a:lnSpc>
                <a:spcPct val="120000"/>
              </a:lnSpc>
              <a:spcBef>
                <a:spcPct val="50000"/>
              </a:spcBef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600" b="1"/>
              <a:t>19.3</a:t>
            </a:r>
            <a:endParaRPr lang="en-US" altLang="zh-CN" sz="1600" b="1">
              <a:ea typeface="宋体" charset="-122"/>
            </a:endParaRPr>
          </a:p>
        </p:txBody>
      </p:sp>
      <p:sp>
        <p:nvSpPr>
          <p:cNvPr id="172112" name="AutoShape 80"/>
          <p:cNvSpPr>
            <a:spLocks noChangeArrowheads="1"/>
          </p:cNvSpPr>
          <p:nvPr/>
        </p:nvSpPr>
        <p:spPr bwMode="auto">
          <a:xfrm>
            <a:off x="7761288" y="1571625"/>
            <a:ext cx="381000" cy="293688"/>
          </a:xfrm>
          <a:prstGeom prst="upArrow">
            <a:avLst>
              <a:gd name="adj1" fmla="val 45241"/>
              <a:gd name="adj2" fmla="val 51389"/>
            </a:avLst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anchor="ctr">
            <a:spAutoFit/>
          </a:bodyPr>
          <a:lstStyle/>
          <a:p>
            <a:pPr algn="ctr"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endParaRPr lang="pl-PL" altLang="zh-CN" sz="1000" b="1">
              <a:solidFill>
                <a:srgbClr val="000000"/>
              </a:solidFill>
            </a:endParaRPr>
          </a:p>
        </p:txBody>
      </p:sp>
      <p:sp>
        <p:nvSpPr>
          <p:cNvPr id="172129" name="Text Box 97"/>
          <p:cNvSpPr txBox="1">
            <a:spLocks noChangeArrowheads="1"/>
          </p:cNvSpPr>
          <p:nvPr/>
        </p:nvSpPr>
        <p:spPr bwMode="auto">
          <a:xfrm>
            <a:off x="2405063" y="1244600"/>
            <a:ext cx="77152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400" b="1" u="sng"/>
              <a:t>1Q </a:t>
            </a:r>
            <a:r>
              <a:rPr lang="en-US" altLang="zh-CN" sz="1400" b="1" u="sng">
                <a:ea typeface="宋体" charset="-122"/>
              </a:rPr>
              <a:t>200</a:t>
            </a:r>
            <a:r>
              <a:rPr lang="pl-PL" altLang="zh-CN" sz="1400" b="1" u="sng"/>
              <a:t>9</a:t>
            </a:r>
            <a:endParaRPr lang="en-US" altLang="zh-CN" sz="1400" b="1" u="sng">
              <a:ea typeface="宋体" charset="-122"/>
            </a:endParaRPr>
          </a:p>
        </p:txBody>
      </p:sp>
      <p:sp>
        <p:nvSpPr>
          <p:cNvPr id="172130" name="Text Box 98"/>
          <p:cNvSpPr txBox="1">
            <a:spLocks noChangeArrowheads="1"/>
          </p:cNvSpPr>
          <p:nvPr/>
        </p:nvSpPr>
        <p:spPr bwMode="auto">
          <a:xfrm>
            <a:off x="4530725" y="1216025"/>
            <a:ext cx="820738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>
            <a:spAutoFit/>
          </a:bodyPr>
          <a:lstStyle/>
          <a:p>
            <a:pPr eaLnBrk="1" hangingPunct="1">
              <a:lnSpc>
                <a:spcPct val="120000"/>
              </a:lnSpc>
              <a:spcAft>
                <a:spcPct val="50000"/>
              </a:spcAft>
              <a:buClr>
                <a:schemeClr val="accent1"/>
              </a:buClr>
              <a:buFont typeface="Arial" charset="0"/>
              <a:buNone/>
            </a:pPr>
            <a:r>
              <a:rPr lang="pl-PL" altLang="zh-CN" sz="1400" b="1" u="sng"/>
              <a:t> 1Q </a:t>
            </a:r>
            <a:r>
              <a:rPr lang="en-US" altLang="zh-CN" sz="1400" b="1" u="sng">
                <a:ea typeface="宋体" charset="-122"/>
              </a:rPr>
              <a:t>20</a:t>
            </a:r>
            <a:r>
              <a:rPr lang="pl-PL" altLang="zh-CN" sz="1400" b="1" u="sng"/>
              <a:t>1</a:t>
            </a:r>
            <a:r>
              <a:rPr lang="en-US" altLang="zh-CN" sz="1400" b="1" u="sng">
                <a:ea typeface="宋体" charset="-122"/>
              </a:rPr>
              <a:t>0</a:t>
            </a:r>
          </a:p>
        </p:txBody>
      </p:sp>
      <p:pic>
        <p:nvPicPr>
          <p:cNvPr id="172131" name="Picture 9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900" y="3632200"/>
            <a:ext cx="4392613" cy="183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2157" name="Picture 1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3357563"/>
            <a:ext cx="4537075" cy="230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2158" name="Line 126"/>
          <p:cNvSpPr>
            <a:spLocks noChangeShapeType="1"/>
          </p:cNvSpPr>
          <p:nvPr/>
        </p:nvSpPr>
        <p:spPr bwMode="auto">
          <a:xfrm flipV="1">
            <a:off x="1357313" y="4805363"/>
            <a:ext cx="463550" cy="1000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="ctr"/>
          <a:lstStyle/>
          <a:p>
            <a:endParaRPr lang="zh-CN" altLang="en-US"/>
          </a:p>
        </p:txBody>
      </p:sp>
      <p:sp>
        <p:nvSpPr>
          <p:cNvPr id="172159" name="Text Box 127"/>
          <p:cNvSpPr txBox="1">
            <a:spLocks noChangeArrowheads="1"/>
          </p:cNvSpPr>
          <p:nvPr/>
        </p:nvSpPr>
        <p:spPr bwMode="auto">
          <a:xfrm>
            <a:off x="277813" y="4899025"/>
            <a:ext cx="1811337" cy="19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08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spcBef>
                <a:spcPct val="50000"/>
              </a:spcBef>
              <a:spcAft>
                <a:spcPct val="50000"/>
              </a:spcAft>
              <a:buClr>
                <a:schemeClr val="accent1"/>
              </a:buClr>
            </a:pPr>
            <a:r>
              <a:rPr lang="pl-PL" altLang="zh-CN" sz="1000" b="1">
                <a:solidFill>
                  <a:srgbClr val="DC241F"/>
                </a:solidFill>
              </a:rPr>
              <a:t>  FXO (259 MM)</a:t>
            </a:r>
            <a:endParaRPr lang="en-US" altLang="zh-CN" sz="1000" b="1">
              <a:solidFill>
                <a:srgbClr val="DC241F"/>
              </a:solidFill>
              <a:ea typeface="宋体" charset="-122"/>
            </a:endParaRPr>
          </a:p>
        </p:txBody>
      </p:sp>
      <p:sp>
        <p:nvSpPr>
          <p:cNvPr id="172160" name="Line 128"/>
          <p:cNvSpPr>
            <a:spLocks noChangeShapeType="1"/>
          </p:cNvSpPr>
          <p:nvPr/>
        </p:nvSpPr>
        <p:spPr bwMode="auto">
          <a:xfrm flipH="1" flipV="1">
            <a:off x="2459038" y="4732338"/>
            <a:ext cx="327025" cy="2238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="ctr"/>
          <a:lstStyle/>
          <a:p>
            <a:endParaRPr lang="zh-CN" altLang="en-US"/>
          </a:p>
        </p:txBody>
      </p:sp>
      <p:sp>
        <p:nvSpPr>
          <p:cNvPr id="172161" name="Text Box 129"/>
          <p:cNvSpPr txBox="1">
            <a:spLocks noChangeArrowheads="1"/>
          </p:cNvSpPr>
          <p:nvPr/>
        </p:nvSpPr>
        <p:spPr bwMode="auto">
          <a:xfrm>
            <a:off x="2220913" y="4933950"/>
            <a:ext cx="1177925" cy="19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08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spcBef>
                <a:spcPct val="50000"/>
              </a:spcBef>
              <a:spcAft>
                <a:spcPct val="50000"/>
              </a:spcAft>
              <a:buClr>
                <a:schemeClr val="accent1"/>
              </a:buClr>
            </a:pPr>
            <a:r>
              <a:rPr lang="pl-PL" altLang="zh-CN" sz="1000" b="1">
                <a:solidFill>
                  <a:srgbClr val="DC241F"/>
                </a:solidFill>
              </a:rPr>
              <a:t>     FXO (105 MM)</a:t>
            </a:r>
            <a:endParaRPr lang="en-US" altLang="zh-CN" sz="1000" b="1">
              <a:solidFill>
                <a:srgbClr val="DC241F"/>
              </a:solidFill>
              <a:ea typeface="宋体" charset="-122"/>
            </a:endParaRPr>
          </a:p>
        </p:txBody>
      </p:sp>
      <p:sp>
        <p:nvSpPr>
          <p:cNvPr id="172162" name="Line 130"/>
          <p:cNvSpPr>
            <a:spLocks noChangeShapeType="1"/>
          </p:cNvSpPr>
          <p:nvPr/>
        </p:nvSpPr>
        <p:spPr bwMode="auto">
          <a:xfrm>
            <a:off x="2508250" y="3594100"/>
            <a:ext cx="352425" cy="179388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="ctr"/>
          <a:lstStyle/>
          <a:p>
            <a:endParaRPr lang="zh-CN" altLang="en-US"/>
          </a:p>
        </p:txBody>
      </p:sp>
      <p:sp>
        <p:nvSpPr>
          <p:cNvPr id="172163" name="Text Box 131"/>
          <p:cNvSpPr txBox="1">
            <a:spLocks noChangeArrowheads="1"/>
          </p:cNvSpPr>
          <p:nvPr/>
        </p:nvSpPr>
        <p:spPr bwMode="auto">
          <a:xfrm>
            <a:off x="1644650" y="3449638"/>
            <a:ext cx="1411288" cy="19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08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spcBef>
                <a:spcPct val="50000"/>
              </a:spcBef>
              <a:spcAft>
                <a:spcPct val="50000"/>
              </a:spcAft>
              <a:buClr>
                <a:schemeClr val="accent1"/>
              </a:buClr>
            </a:pPr>
            <a:r>
              <a:rPr lang="pl-PL" altLang="zh-CN" sz="1000" b="1">
                <a:solidFill>
                  <a:srgbClr val="0066FF"/>
                </a:solidFill>
              </a:rPr>
              <a:t>FXO 9 MM</a:t>
            </a:r>
            <a:endParaRPr lang="en-US" altLang="zh-CN" sz="1000" b="1">
              <a:solidFill>
                <a:srgbClr val="0066FF"/>
              </a:solidFill>
              <a:ea typeface="宋体" charset="-122"/>
            </a:endParaRPr>
          </a:p>
        </p:txBody>
      </p:sp>
      <p:sp>
        <p:nvSpPr>
          <p:cNvPr id="172164" name="Line 132"/>
          <p:cNvSpPr>
            <a:spLocks noChangeShapeType="1"/>
          </p:cNvSpPr>
          <p:nvPr/>
        </p:nvSpPr>
        <p:spPr bwMode="auto">
          <a:xfrm flipV="1">
            <a:off x="3214688" y="4068763"/>
            <a:ext cx="180975" cy="2508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="ctr"/>
          <a:lstStyle/>
          <a:p>
            <a:endParaRPr lang="zh-CN" altLang="en-US"/>
          </a:p>
        </p:txBody>
      </p:sp>
      <p:sp>
        <p:nvSpPr>
          <p:cNvPr id="172165" name="Text Box 133"/>
          <p:cNvSpPr txBox="1">
            <a:spLocks noChangeArrowheads="1"/>
          </p:cNvSpPr>
          <p:nvPr/>
        </p:nvSpPr>
        <p:spPr bwMode="auto">
          <a:xfrm>
            <a:off x="2489200" y="4308475"/>
            <a:ext cx="1282700" cy="19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08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spcBef>
                <a:spcPct val="50000"/>
              </a:spcBef>
              <a:spcAft>
                <a:spcPct val="50000"/>
              </a:spcAft>
              <a:buClr>
                <a:schemeClr val="accent1"/>
              </a:buClr>
            </a:pPr>
            <a:r>
              <a:rPr lang="pl-PL" altLang="zh-CN" sz="1000" b="1">
                <a:solidFill>
                  <a:srgbClr val="DC241F"/>
                </a:solidFill>
              </a:rPr>
              <a:t>FXO (7 MM)</a:t>
            </a:r>
            <a:endParaRPr lang="en-US" altLang="zh-CN" sz="1000" b="1">
              <a:solidFill>
                <a:srgbClr val="DC241F"/>
              </a:solidFill>
              <a:ea typeface="宋体" charset="-122"/>
            </a:endParaRPr>
          </a:p>
        </p:txBody>
      </p:sp>
      <p:sp>
        <p:nvSpPr>
          <p:cNvPr id="172166" name="Line 134"/>
          <p:cNvSpPr>
            <a:spLocks noChangeShapeType="1"/>
          </p:cNvSpPr>
          <p:nvPr/>
        </p:nvSpPr>
        <p:spPr bwMode="auto">
          <a:xfrm flipH="1" flipV="1">
            <a:off x="3894138" y="4025900"/>
            <a:ext cx="34925" cy="2143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="ctr"/>
          <a:lstStyle/>
          <a:p>
            <a:endParaRPr lang="zh-CN" altLang="en-US"/>
          </a:p>
        </p:txBody>
      </p:sp>
      <p:sp>
        <p:nvSpPr>
          <p:cNvPr id="172167" name="Text Box 135"/>
          <p:cNvSpPr txBox="1">
            <a:spLocks noChangeArrowheads="1"/>
          </p:cNvSpPr>
          <p:nvPr/>
        </p:nvSpPr>
        <p:spPr bwMode="auto">
          <a:xfrm>
            <a:off x="3344863" y="4254500"/>
            <a:ext cx="1282700" cy="19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08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spcBef>
                <a:spcPct val="50000"/>
              </a:spcBef>
              <a:spcAft>
                <a:spcPct val="50000"/>
              </a:spcAft>
              <a:buClr>
                <a:schemeClr val="accent1"/>
              </a:buClr>
            </a:pPr>
            <a:r>
              <a:rPr lang="pl-PL" altLang="zh-CN" sz="1000" b="1">
                <a:solidFill>
                  <a:srgbClr val="DC241F"/>
                </a:solidFill>
              </a:rPr>
              <a:t>FXO (0.3 MM)</a:t>
            </a:r>
            <a:endParaRPr lang="en-US" altLang="zh-CN" sz="1000" b="1">
              <a:solidFill>
                <a:srgbClr val="DC241F"/>
              </a:solidFill>
              <a:ea typeface="宋体" charset="-122"/>
            </a:endParaRPr>
          </a:p>
        </p:txBody>
      </p:sp>
      <p:sp>
        <p:nvSpPr>
          <p:cNvPr id="172168" name="Line 136"/>
          <p:cNvSpPr>
            <a:spLocks noChangeShapeType="1"/>
          </p:cNvSpPr>
          <p:nvPr/>
        </p:nvSpPr>
        <p:spPr bwMode="auto">
          <a:xfrm>
            <a:off x="4016375" y="3576638"/>
            <a:ext cx="352425" cy="179387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="ctr"/>
          <a:lstStyle/>
          <a:p>
            <a:endParaRPr lang="zh-CN" altLang="en-US"/>
          </a:p>
        </p:txBody>
      </p:sp>
      <p:sp>
        <p:nvSpPr>
          <p:cNvPr id="172169" name="Text Box 137"/>
          <p:cNvSpPr txBox="1">
            <a:spLocks noChangeArrowheads="1"/>
          </p:cNvSpPr>
          <p:nvPr/>
        </p:nvSpPr>
        <p:spPr bwMode="auto">
          <a:xfrm>
            <a:off x="3219450" y="3424238"/>
            <a:ext cx="1411288" cy="19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08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>
            <a:spAutoFit/>
          </a:bodyPr>
          <a:lstStyle/>
          <a:p>
            <a:pPr algn="ctr" eaLnBrk="1" hangingPunct="1">
              <a:spcBef>
                <a:spcPct val="50000"/>
              </a:spcBef>
              <a:spcAft>
                <a:spcPct val="50000"/>
              </a:spcAft>
              <a:buClr>
                <a:schemeClr val="accent1"/>
              </a:buClr>
            </a:pPr>
            <a:r>
              <a:rPr lang="pl-PL" altLang="zh-CN" sz="1000" b="1">
                <a:solidFill>
                  <a:srgbClr val="0066FF"/>
                </a:solidFill>
              </a:rPr>
              <a:t>FXO 17 MM</a:t>
            </a:r>
            <a:endParaRPr lang="en-US" altLang="zh-CN" sz="1000" b="1">
              <a:solidFill>
                <a:srgbClr val="0066FF"/>
              </a:solidFill>
              <a:ea typeface="宋体" charset="-122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SB" val="CitiLog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SB" val="CitiLogo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SB" val="Citi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SB" val="CitiLogo"/>
</p:tagLst>
</file>

<file path=ppt/theme/theme1.xml><?xml version="1.0" encoding="utf-8"?>
<a:theme xmlns:a="http://schemas.openxmlformats.org/drawingml/2006/main" name="Presentation_Citi_Handlowy_last">
  <a:themeElements>
    <a:clrScheme name="CIB_Pres_Feb21 1">
      <a:dk1>
        <a:srgbClr val="000000"/>
      </a:dk1>
      <a:lt1>
        <a:srgbClr val="FFFFFF"/>
      </a:lt1>
      <a:dk2>
        <a:srgbClr val="4E728F"/>
      </a:dk2>
      <a:lt2>
        <a:srgbClr val="969696"/>
      </a:lt2>
      <a:accent1>
        <a:srgbClr val="BED8EC"/>
      </a:accent1>
      <a:accent2>
        <a:srgbClr val="003082"/>
      </a:accent2>
      <a:accent3>
        <a:srgbClr val="FFFFFF"/>
      </a:accent3>
      <a:accent4>
        <a:srgbClr val="000000"/>
      </a:accent4>
      <a:accent5>
        <a:srgbClr val="DBE9F4"/>
      </a:accent5>
      <a:accent6>
        <a:srgbClr val="002A75"/>
      </a:accent6>
      <a:hlink>
        <a:srgbClr val="C0C0C0"/>
      </a:hlink>
      <a:folHlink>
        <a:srgbClr val="00A8EB"/>
      </a:folHlink>
    </a:clrScheme>
    <a:fontScheme name="CIB_Pres_Feb2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45720" tIns="45720" rIns="4572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45720" tIns="45720" rIns="4572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IB_Pres_Feb21 1">
        <a:dk1>
          <a:srgbClr val="000000"/>
        </a:dk1>
        <a:lt1>
          <a:srgbClr val="FFFFFF"/>
        </a:lt1>
        <a:dk2>
          <a:srgbClr val="4E728F"/>
        </a:dk2>
        <a:lt2>
          <a:srgbClr val="969696"/>
        </a:lt2>
        <a:accent1>
          <a:srgbClr val="BED8EC"/>
        </a:accent1>
        <a:accent2>
          <a:srgbClr val="003082"/>
        </a:accent2>
        <a:accent3>
          <a:srgbClr val="FFFFFF"/>
        </a:accent3>
        <a:accent4>
          <a:srgbClr val="000000"/>
        </a:accent4>
        <a:accent5>
          <a:srgbClr val="DBE9F4"/>
        </a:accent5>
        <a:accent6>
          <a:srgbClr val="002A75"/>
        </a:accent6>
        <a:hlink>
          <a:srgbClr val="C0C0C0"/>
        </a:hlink>
        <a:folHlink>
          <a:srgbClr val="00A8E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Presentation_Citi_Handlowy_last">
  <a:themeElements>
    <a:clrScheme name="1_Presentation_Citi_Handlowy_last 1">
      <a:dk1>
        <a:srgbClr val="000000"/>
      </a:dk1>
      <a:lt1>
        <a:srgbClr val="FFFFFF"/>
      </a:lt1>
      <a:dk2>
        <a:srgbClr val="4E728F"/>
      </a:dk2>
      <a:lt2>
        <a:srgbClr val="969696"/>
      </a:lt2>
      <a:accent1>
        <a:srgbClr val="BED8EC"/>
      </a:accent1>
      <a:accent2>
        <a:srgbClr val="003082"/>
      </a:accent2>
      <a:accent3>
        <a:srgbClr val="FFFFFF"/>
      </a:accent3>
      <a:accent4>
        <a:srgbClr val="000000"/>
      </a:accent4>
      <a:accent5>
        <a:srgbClr val="DBE9F4"/>
      </a:accent5>
      <a:accent6>
        <a:srgbClr val="002A75"/>
      </a:accent6>
      <a:hlink>
        <a:srgbClr val="C0C0C0"/>
      </a:hlink>
      <a:folHlink>
        <a:srgbClr val="00A8EB"/>
      </a:folHlink>
    </a:clrScheme>
    <a:fontScheme name="1_Presentation_Citi_Handlowy_las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resentation_Citi_Handlowy_last 1">
        <a:dk1>
          <a:srgbClr val="000000"/>
        </a:dk1>
        <a:lt1>
          <a:srgbClr val="FFFFFF"/>
        </a:lt1>
        <a:dk2>
          <a:srgbClr val="4E728F"/>
        </a:dk2>
        <a:lt2>
          <a:srgbClr val="969696"/>
        </a:lt2>
        <a:accent1>
          <a:srgbClr val="BED8EC"/>
        </a:accent1>
        <a:accent2>
          <a:srgbClr val="003082"/>
        </a:accent2>
        <a:accent3>
          <a:srgbClr val="FFFFFF"/>
        </a:accent3>
        <a:accent4>
          <a:srgbClr val="000000"/>
        </a:accent4>
        <a:accent5>
          <a:srgbClr val="DBE9F4"/>
        </a:accent5>
        <a:accent6>
          <a:srgbClr val="002A75"/>
        </a:accent6>
        <a:hlink>
          <a:srgbClr val="C0C0C0"/>
        </a:hlink>
        <a:folHlink>
          <a:srgbClr val="00A8E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Presentation_Citi_Handlowy_last">
  <a:themeElements>
    <a:clrScheme name="2_Presentation_Citi_Handlowy_last 1">
      <a:dk1>
        <a:srgbClr val="000000"/>
      </a:dk1>
      <a:lt1>
        <a:srgbClr val="FFFFFF"/>
      </a:lt1>
      <a:dk2>
        <a:srgbClr val="4E728F"/>
      </a:dk2>
      <a:lt2>
        <a:srgbClr val="969696"/>
      </a:lt2>
      <a:accent1>
        <a:srgbClr val="BED8EC"/>
      </a:accent1>
      <a:accent2>
        <a:srgbClr val="003082"/>
      </a:accent2>
      <a:accent3>
        <a:srgbClr val="FFFFFF"/>
      </a:accent3>
      <a:accent4>
        <a:srgbClr val="000000"/>
      </a:accent4>
      <a:accent5>
        <a:srgbClr val="DBE9F4"/>
      </a:accent5>
      <a:accent6>
        <a:srgbClr val="002A75"/>
      </a:accent6>
      <a:hlink>
        <a:srgbClr val="C0C0C0"/>
      </a:hlink>
      <a:folHlink>
        <a:srgbClr val="00A8EB"/>
      </a:folHlink>
    </a:clrScheme>
    <a:fontScheme name="2_Presentation_Citi_Handlowy_las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Presentation_Citi_Handlowy_last 1">
        <a:dk1>
          <a:srgbClr val="000000"/>
        </a:dk1>
        <a:lt1>
          <a:srgbClr val="FFFFFF"/>
        </a:lt1>
        <a:dk2>
          <a:srgbClr val="4E728F"/>
        </a:dk2>
        <a:lt2>
          <a:srgbClr val="969696"/>
        </a:lt2>
        <a:accent1>
          <a:srgbClr val="BED8EC"/>
        </a:accent1>
        <a:accent2>
          <a:srgbClr val="003082"/>
        </a:accent2>
        <a:accent3>
          <a:srgbClr val="FFFFFF"/>
        </a:accent3>
        <a:accent4>
          <a:srgbClr val="000000"/>
        </a:accent4>
        <a:accent5>
          <a:srgbClr val="DBE9F4"/>
        </a:accent5>
        <a:accent6>
          <a:srgbClr val="002A75"/>
        </a:accent6>
        <a:hlink>
          <a:srgbClr val="C0C0C0"/>
        </a:hlink>
        <a:folHlink>
          <a:srgbClr val="00A8E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otyw pakiet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Presentation_Citi_Handlowy_last</Template>
  <TotalTime>8241</TotalTime>
  <Words>1685</Words>
  <Application>Microsoft Office PowerPoint</Application>
  <PresentationFormat>A4 纸张(210x297 毫米)</PresentationFormat>
  <Paragraphs>381</Paragraphs>
  <Slides>20</Slides>
  <Notes>16</Notes>
  <HiddenSlides>0</HiddenSlides>
  <MMClips>0</MMClips>
  <ScaleCrop>false</ScaleCrop>
  <HeadingPairs>
    <vt:vector size="6" baseType="variant">
      <vt:variant>
        <vt:lpstr>主题</vt:lpstr>
      </vt:variant>
      <vt:variant>
        <vt:i4>4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Presentation_Citi_Handlowy_last</vt:lpstr>
      <vt:lpstr>1_Presentation_Citi_Handlowy_last</vt:lpstr>
      <vt:lpstr>2_Presentation_Citi_Handlowy_last</vt:lpstr>
      <vt:lpstr>Default Theme</vt:lpstr>
      <vt:lpstr>Chart</vt:lpstr>
      <vt:lpstr>Worksheet</vt:lpstr>
      <vt:lpstr>Photo Editor Photo</vt:lpstr>
      <vt:lpstr>BANK HANDLOWY W WARSZAWIE S.A. 1Q 2010 consolidated financial results </vt:lpstr>
      <vt:lpstr>PowerPoint 演示文稿</vt:lpstr>
      <vt:lpstr>PowerPoint 演示文稿</vt:lpstr>
      <vt:lpstr>PowerPoint 演示文稿</vt:lpstr>
      <vt:lpstr>PowerPoint 演示文稿</vt:lpstr>
      <vt:lpstr>Volumes of retail banking</vt:lpstr>
      <vt:lpstr>Volumes of corporate banking</vt:lpstr>
      <vt:lpstr>PowerPoint 演示文稿</vt:lpstr>
      <vt:lpstr>PowerPoint 演示文稿</vt:lpstr>
      <vt:lpstr>PowerPoint 演示文稿</vt:lpstr>
      <vt:lpstr>PowerPoint 演示文稿</vt:lpstr>
      <vt:lpstr>Positive market reaction on Bank’s solid  fundamentals</vt:lpstr>
      <vt:lpstr>Bank’s strategy implementation</vt:lpstr>
      <vt:lpstr>Progress in execution of the new strategy of Citi Handlowy</vt:lpstr>
      <vt:lpstr>Aim: access to global Citi offer </vt:lpstr>
      <vt:lpstr>Trustworthy partner in capital gaining  for institutional clients </vt:lpstr>
      <vt:lpstr>Aim: touchpoints network development in 1Q 2010</vt:lpstr>
      <vt:lpstr>Aim: development of remote access channels</vt:lpstr>
      <vt:lpstr>Aim: development of remote access channels </vt:lpstr>
      <vt:lpstr>声明：</vt:lpstr>
    </vt:vector>
  </TitlesOfParts>
  <Company>PCSOE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[Presentation Title/Subject]</dc:title>
  <dc:creator>as98683</dc:creator>
  <cp:lastModifiedBy>Microsoft</cp:lastModifiedBy>
  <cp:revision>1171</cp:revision>
  <dcterms:created xsi:type="dcterms:W3CDTF">2008-08-12T10:39:16Z</dcterms:created>
  <dcterms:modified xsi:type="dcterms:W3CDTF">2018-01-05T05:31:50Z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itiPath">
    <vt:lpwstr>Citi.wmf</vt:lpwstr>
  </property>
</Properties>
</file>